
<file path=[Content_Types].xml><?xml version="1.0" encoding="utf-8"?>
<Types xmlns="http://schemas.openxmlformats.org/package/2006/content-types">
  <Default Extension="png" ContentType="image/png"/>
  <Default Extension="tiff" ContentType="image/tif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media/image10.svg" ContentType="image/svg+xml"/>
  <Override PartName="/ppt/media/image11.svg" ContentType="image/svg+xml"/>
  <Override PartName="/ppt/media/image12.svg" ContentType="image/svg+xml"/>
  <Override PartName="/ppt/media/image9.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
  </p:notesMasterIdLst>
  <p:sldIdLst>
    <p:sldId id="256" r:id="rId3"/>
    <p:sldId id="268" r:id="rId4"/>
    <p:sldId id="279" r:id="rId6"/>
    <p:sldId id="280" r:id="rId7"/>
    <p:sldId id="294" r:id="rId8"/>
    <p:sldId id="263" r:id="rId9"/>
    <p:sldId id="290" r:id="rId10"/>
    <p:sldId id="291" r:id="rId11"/>
    <p:sldId id="292" r:id="rId12"/>
    <p:sldId id="293" r:id="rId13"/>
    <p:sldId id="260" r:id="rId14"/>
    <p:sldId id="307" r:id="rId15"/>
    <p:sldId id="261" r:id="rId16"/>
    <p:sldId id="264" r:id="rId17"/>
    <p:sldId id="265" r:id="rId18"/>
    <p:sldId id="266" r:id="rId19"/>
    <p:sldId id="267" r:id="rId20"/>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ctr" defTabSz="2438400" rtl="0" fontAlgn="auto" latinLnBrk="0" hangingPunct="0">
      <a:lnSpc>
        <a:spcPct val="100000"/>
      </a:lnSpc>
      <a:spcBef>
        <a:spcPts val="0"/>
      </a:spcBef>
      <a:spcAft>
        <a:spcPts val="0"/>
      </a:spcAft>
      <a:buClrTx/>
      <a:buSzTx/>
      <a:buFontTx/>
      <a:buNone/>
      <a:defRPr kumimoji="0" sz="2400" b="0" i="0" u="none" strike="noStrike" cap="none" spc="0" normalizeH="0" baseline="0">
        <a:ln>
          <a:noFill/>
        </a:ln>
        <a:solidFill>
          <a:srgbClr val="5E5E5E"/>
        </a:solidFill>
        <a:effectLst/>
        <a:uFillTx/>
        <a:latin typeface="+mn-lt"/>
        <a:ea typeface="+mn-ea"/>
        <a:cs typeface="+mn-cs"/>
        <a:sym typeface="Helvetica Neue"/>
      </a:defRPr>
    </a:lvl1pPr>
    <a:lvl2pPr marL="0" marR="0" indent="457200" algn="ctr" defTabSz="2438400" rtl="0" fontAlgn="auto" latinLnBrk="0" hangingPunct="0">
      <a:lnSpc>
        <a:spcPct val="100000"/>
      </a:lnSpc>
      <a:spcBef>
        <a:spcPts val="0"/>
      </a:spcBef>
      <a:spcAft>
        <a:spcPts val="0"/>
      </a:spcAft>
      <a:buClrTx/>
      <a:buSzTx/>
      <a:buFontTx/>
      <a:buNone/>
      <a:defRPr kumimoji="0" sz="2400" b="0" i="0" u="none" strike="noStrike" cap="none" spc="0" normalizeH="0" baseline="0">
        <a:ln>
          <a:noFill/>
        </a:ln>
        <a:solidFill>
          <a:srgbClr val="5E5E5E"/>
        </a:solidFill>
        <a:effectLst/>
        <a:uFillTx/>
        <a:latin typeface="+mn-lt"/>
        <a:ea typeface="+mn-ea"/>
        <a:cs typeface="+mn-cs"/>
        <a:sym typeface="Helvetica Neue"/>
      </a:defRPr>
    </a:lvl2pPr>
    <a:lvl3pPr marL="0" marR="0" indent="914400" algn="ctr" defTabSz="2438400" rtl="0" fontAlgn="auto" latinLnBrk="0" hangingPunct="0">
      <a:lnSpc>
        <a:spcPct val="100000"/>
      </a:lnSpc>
      <a:spcBef>
        <a:spcPts val="0"/>
      </a:spcBef>
      <a:spcAft>
        <a:spcPts val="0"/>
      </a:spcAft>
      <a:buClrTx/>
      <a:buSzTx/>
      <a:buFontTx/>
      <a:buNone/>
      <a:defRPr kumimoji="0" sz="2400" b="0" i="0" u="none" strike="noStrike" cap="none" spc="0" normalizeH="0" baseline="0">
        <a:ln>
          <a:noFill/>
        </a:ln>
        <a:solidFill>
          <a:srgbClr val="5E5E5E"/>
        </a:solidFill>
        <a:effectLst/>
        <a:uFillTx/>
        <a:latin typeface="+mn-lt"/>
        <a:ea typeface="+mn-ea"/>
        <a:cs typeface="+mn-cs"/>
        <a:sym typeface="Helvetica Neue"/>
      </a:defRPr>
    </a:lvl3pPr>
    <a:lvl4pPr marL="0" marR="0" indent="1371600" algn="ctr" defTabSz="2438400" rtl="0" fontAlgn="auto" latinLnBrk="0" hangingPunct="0">
      <a:lnSpc>
        <a:spcPct val="100000"/>
      </a:lnSpc>
      <a:spcBef>
        <a:spcPts val="0"/>
      </a:spcBef>
      <a:spcAft>
        <a:spcPts val="0"/>
      </a:spcAft>
      <a:buClrTx/>
      <a:buSzTx/>
      <a:buFontTx/>
      <a:buNone/>
      <a:defRPr kumimoji="0" sz="2400" b="0" i="0" u="none" strike="noStrike" cap="none" spc="0" normalizeH="0" baseline="0">
        <a:ln>
          <a:noFill/>
        </a:ln>
        <a:solidFill>
          <a:srgbClr val="5E5E5E"/>
        </a:solidFill>
        <a:effectLst/>
        <a:uFillTx/>
        <a:latin typeface="+mn-lt"/>
        <a:ea typeface="+mn-ea"/>
        <a:cs typeface="+mn-cs"/>
        <a:sym typeface="Helvetica Neue"/>
      </a:defRPr>
    </a:lvl4pPr>
    <a:lvl5pPr marL="0" marR="0" indent="1828800" algn="ctr" defTabSz="2438400" rtl="0" fontAlgn="auto" latinLnBrk="0" hangingPunct="0">
      <a:lnSpc>
        <a:spcPct val="100000"/>
      </a:lnSpc>
      <a:spcBef>
        <a:spcPts val="0"/>
      </a:spcBef>
      <a:spcAft>
        <a:spcPts val="0"/>
      </a:spcAft>
      <a:buClrTx/>
      <a:buSzTx/>
      <a:buFontTx/>
      <a:buNone/>
      <a:defRPr kumimoji="0" sz="2400" b="0" i="0" u="none" strike="noStrike" cap="none" spc="0" normalizeH="0" baseline="0">
        <a:ln>
          <a:noFill/>
        </a:ln>
        <a:solidFill>
          <a:srgbClr val="5E5E5E"/>
        </a:solidFill>
        <a:effectLst/>
        <a:uFillTx/>
        <a:latin typeface="+mn-lt"/>
        <a:ea typeface="+mn-ea"/>
        <a:cs typeface="+mn-cs"/>
        <a:sym typeface="Helvetica Neue"/>
      </a:defRPr>
    </a:lvl5pPr>
    <a:lvl6pPr marL="0" marR="0" indent="2286000" algn="ctr" defTabSz="2438400" rtl="0" fontAlgn="auto" latinLnBrk="0" hangingPunct="0">
      <a:lnSpc>
        <a:spcPct val="100000"/>
      </a:lnSpc>
      <a:spcBef>
        <a:spcPts val="0"/>
      </a:spcBef>
      <a:spcAft>
        <a:spcPts val="0"/>
      </a:spcAft>
      <a:buClrTx/>
      <a:buSzTx/>
      <a:buFontTx/>
      <a:buNone/>
      <a:defRPr kumimoji="0" sz="2400" b="0" i="0" u="none" strike="noStrike" cap="none" spc="0" normalizeH="0" baseline="0">
        <a:ln>
          <a:noFill/>
        </a:ln>
        <a:solidFill>
          <a:srgbClr val="5E5E5E"/>
        </a:solidFill>
        <a:effectLst/>
        <a:uFillTx/>
        <a:latin typeface="+mn-lt"/>
        <a:ea typeface="+mn-ea"/>
        <a:cs typeface="+mn-cs"/>
        <a:sym typeface="Helvetica Neue"/>
      </a:defRPr>
    </a:lvl6pPr>
    <a:lvl7pPr marL="0" marR="0" indent="2743200" algn="ctr" defTabSz="2438400" rtl="0" fontAlgn="auto" latinLnBrk="0" hangingPunct="0">
      <a:lnSpc>
        <a:spcPct val="100000"/>
      </a:lnSpc>
      <a:spcBef>
        <a:spcPts val="0"/>
      </a:spcBef>
      <a:spcAft>
        <a:spcPts val="0"/>
      </a:spcAft>
      <a:buClrTx/>
      <a:buSzTx/>
      <a:buFontTx/>
      <a:buNone/>
      <a:defRPr kumimoji="0" sz="2400" b="0" i="0" u="none" strike="noStrike" cap="none" spc="0" normalizeH="0" baseline="0">
        <a:ln>
          <a:noFill/>
        </a:ln>
        <a:solidFill>
          <a:srgbClr val="5E5E5E"/>
        </a:solidFill>
        <a:effectLst/>
        <a:uFillTx/>
        <a:latin typeface="+mn-lt"/>
        <a:ea typeface="+mn-ea"/>
        <a:cs typeface="+mn-cs"/>
        <a:sym typeface="Helvetica Neue"/>
      </a:defRPr>
    </a:lvl7pPr>
    <a:lvl8pPr marL="0" marR="0" indent="3200400" algn="ctr" defTabSz="2438400" rtl="0" fontAlgn="auto" latinLnBrk="0" hangingPunct="0">
      <a:lnSpc>
        <a:spcPct val="100000"/>
      </a:lnSpc>
      <a:spcBef>
        <a:spcPts val="0"/>
      </a:spcBef>
      <a:spcAft>
        <a:spcPts val="0"/>
      </a:spcAft>
      <a:buClrTx/>
      <a:buSzTx/>
      <a:buFontTx/>
      <a:buNone/>
      <a:defRPr kumimoji="0" sz="2400" b="0" i="0" u="none" strike="noStrike" cap="none" spc="0" normalizeH="0" baseline="0">
        <a:ln>
          <a:noFill/>
        </a:ln>
        <a:solidFill>
          <a:srgbClr val="5E5E5E"/>
        </a:solidFill>
        <a:effectLst/>
        <a:uFillTx/>
        <a:latin typeface="+mn-lt"/>
        <a:ea typeface="+mn-ea"/>
        <a:cs typeface="+mn-cs"/>
        <a:sym typeface="Helvetica Neue"/>
      </a:defRPr>
    </a:lvl8pPr>
    <a:lvl9pPr marL="0" marR="0" indent="3657600" algn="ctr" defTabSz="2438400" rtl="0" fontAlgn="auto" latinLnBrk="0" hangingPunct="0">
      <a:lnSpc>
        <a:spcPct val="100000"/>
      </a:lnSpc>
      <a:spcBef>
        <a:spcPts val="0"/>
      </a:spcBef>
      <a:spcAft>
        <a:spcPts val="0"/>
      </a:spcAft>
      <a:buClrTx/>
      <a:buSzTx/>
      <a:buFontTx/>
      <a:buNone/>
      <a:defRPr kumimoji="0" sz="2400" b="0" i="0" u="none" strike="noStrike" cap="none" spc="0" normalizeH="0" baseline="0">
        <a:ln>
          <a:noFill/>
        </a:ln>
        <a:solidFill>
          <a:srgbClr val="5E5E5E"/>
        </a:solidFill>
        <a:effectLst/>
        <a:uFillTx/>
        <a:latin typeface="+mn-lt"/>
        <a:ea typeface="+mn-ea"/>
        <a:cs typeface="+mn-cs"/>
        <a:sym typeface="Helvetica Neue"/>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125E5076-3810-47DD-B79F-674D7AD40C01}" styleName="æ·±è²æ ·å¼ 1 - å¼ºè°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C22544A-7EE6-4342-B048-85BDC9FD1C3A}" styleName="ä¸­åº¦æ ·å¼ 2 - å¼ºè°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notesMaster" Target="notesMasters/notesMaster1.xml"/><Relationship Id="rId4" Type="http://schemas.openxmlformats.org/officeDocument/2006/relationships/slide" Target="slides/slide2.xml"/><Relationship Id="rId3" Type="http://schemas.openxmlformats.org/officeDocument/2006/relationships/slide" Target="slides/slide1.xml"/><Relationship Id="rId23" Type="http://schemas.openxmlformats.org/officeDocument/2006/relationships/tableStyles" Target="tableStyles.xml"/><Relationship Id="rId22" Type="http://schemas.openxmlformats.org/officeDocument/2006/relationships/viewProps" Target="viewProps.xml"/><Relationship Id="rId21" Type="http://schemas.openxmlformats.org/officeDocument/2006/relationships/presProps" Target="presProps.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6" name="Shape 116"/>
          <p:cNvSpPr/>
          <p:nvPr>
            <p:ph type="sldImg"/>
          </p:nvPr>
        </p:nvSpPr>
        <p:spPr>
          <a:xfrm>
            <a:off x="1143000" y="685800"/>
            <a:ext cx="4572000" cy="3429000"/>
          </a:xfrm>
          <a:prstGeom prst="rect">
            <a:avLst/>
          </a:prstGeom>
        </p:spPr>
        <p:txBody>
          <a:bodyPr/>
          <a:lstStyle/>
          <a:p/>
        </p:txBody>
      </p:sp>
      <p:sp>
        <p:nvSpPr>
          <p:cNvPr id="117" name="Shape 117"/>
          <p:cNvSpPr/>
          <p:nvPr>
            <p:ph type="body" sz="quarter" idx="1"/>
          </p:nvPr>
        </p:nvSpPr>
        <p:spPr>
          <a:xfrm>
            <a:off x="914400" y="4343400"/>
            <a:ext cx="5029200" cy="4114800"/>
          </a:xfrm>
          <a:prstGeom prst="rect">
            <a:avLst/>
          </a:prstGeom>
        </p:spPr>
        <p:txBody>
          <a:bodyPr/>
          <a:lstStyle/>
          <a:p/>
        </p:txBody>
      </p:sp>
    </p:spTree>
  </p:cSld>
  <p:clrMap bg1="lt1" tx1="dk1" bg2="lt2" tx2="dk2" accent1="accent1" accent2="accent2" accent3="accent3" accent4="accent4" accent5="accent5" accent6="accent6" hlink="hlink" folHlink="folHlink"/>
  <p:notesStyle>
    <a:lvl1pPr defTabSz="457200" latinLnBrk="0">
      <a:lnSpc>
        <a:spcPct val="118000"/>
      </a:lnSpc>
      <a:defRPr sz="2200">
        <a:latin typeface="+mn-lt"/>
        <a:ea typeface="+mn-ea"/>
        <a:cs typeface="+mn-cs"/>
        <a:sym typeface="Helvetica Neue"/>
      </a:defRPr>
    </a:lvl1pPr>
    <a:lvl2pPr indent="228600" defTabSz="457200" latinLnBrk="0">
      <a:lnSpc>
        <a:spcPct val="118000"/>
      </a:lnSpc>
      <a:defRPr sz="2200">
        <a:latin typeface="+mn-lt"/>
        <a:ea typeface="+mn-ea"/>
        <a:cs typeface="+mn-cs"/>
        <a:sym typeface="Helvetica Neue"/>
      </a:defRPr>
    </a:lvl2pPr>
    <a:lvl3pPr indent="457200" defTabSz="457200" latinLnBrk="0">
      <a:lnSpc>
        <a:spcPct val="118000"/>
      </a:lnSpc>
      <a:defRPr sz="2200">
        <a:latin typeface="+mn-lt"/>
        <a:ea typeface="+mn-ea"/>
        <a:cs typeface="+mn-cs"/>
        <a:sym typeface="Helvetica Neue"/>
      </a:defRPr>
    </a:lvl3pPr>
    <a:lvl4pPr indent="685800" defTabSz="457200" latinLnBrk="0">
      <a:lnSpc>
        <a:spcPct val="118000"/>
      </a:lnSpc>
      <a:defRPr sz="2200">
        <a:latin typeface="+mn-lt"/>
        <a:ea typeface="+mn-ea"/>
        <a:cs typeface="+mn-cs"/>
        <a:sym typeface="Helvetica Neue"/>
      </a:defRPr>
    </a:lvl4pPr>
    <a:lvl5pPr indent="914400" defTabSz="457200" latinLnBrk="0">
      <a:lnSpc>
        <a:spcPct val="118000"/>
      </a:lnSpc>
      <a:defRPr sz="2200">
        <a:latin typeface="+mn-lt"/>
        <a:ea typeface="+mn-ea"/>
        <a:cs typeface="+mn-cs"/>
        <a:sym typeface="Helvetica Neue"/>
      </a:defRPr>
    </a:lvl5pPr>
    <a:lvl6pPr indent="1143000" defTabSz="457200" latinLnBrk="0">
      <a:lnSpc>
        <a:spcPct val="118000"/>
      </a:lnSpc>
      <a:defRPr sz="2200">
        <a:latin typeface="+mn-lt"/>
        <a:ea typeface="+mn-ea"/>
        <a:cs typeface="+mn-cs"/>
        <a:sym typeface="Helvetica Neue"/>
      </a:defRPr>
    </a:lvl6pPr>
    <a:lvl7pPr indent="1371600" defTabSz="457200" latinLnBrk="0">
      <a:lnSpc>
        <a:spcPct val="118000"/>
      </a:lnSpc>
      <a:defRPr sz="2200">
        <a:latin typeface="+mn-lt"/>
        <a:ea typeface="+mn-ea"/>
        <a:cs typeface="+mn-cs"/>
        <a:sym typeface="Helvetica Neue"/>
      </a:defRPr>
    </a:lvl7pPr>
    <a:lvl8pPr indent="1600200" defTabSz="457200" latinLnBrk="0">
      <a:lnSpc>
        <a:spcPct val="118000"/>
      </a:lnSpc>
      <a:defRPr sz="2200">
        <a:latin typeface="+mn-lt"/>
        <a:ea typeface="+mn-ea"/>
        <a:cs typeface="+mn-cs"/>
        <a:sym typeface="Helvetica Neue"/>
      </a:defRPr>
    </a:lvl8pPr>
    <a:lvl9pPr indent="1828800" defTabSz="457200" latinLnBrk="0">
      <a:lnSpc>
        <a:spcPct val="118000"/>
      </a:lnSpc>
      <a:defRPr sz="2200">
        <a:latin typeface="+mn-lt"/>
        <a:ea typeface="+mn-ea"/>
        <a:cs typeface="+mn-cs"/>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62" name="Shape 62"/>
        <p:cNvGrpSpPr/>
        <p:nvPr/>
      </p:nvGrpSpPr>
      <p:grpSpPr>
        <a:xfrm>
          <a:off x="0" y="0"/>
          <a:ext cx="0" cy="0"/>
          <a:chOff x="0" y="0"/>
          <a:chExt cx="0" cy="0"/>
        </a:xfrm>
      </p:grpSpPr>
      <p:sp>
        <p:nvSpPr>
          <p:cNvPr id="63" name="Google Shape;63;p2:notes"/>
          <p:cNvSpPr txBox="true"/>
          <p:nvPr>
            <p:ph type="body" idx="1"/>
          </p:nvPr>
        </p:nvSpPr>
        <p:spPr>
          <a:xfrm>
            <a:off x="914400" y="4343400"/>
            <a:ext cx="5029200" cy="4114800"/>
          </a:xfrm>
          <a:prstGeom prst="rect">
            <a:avLst/>
          </a:prstGeom>
        </p:spPr>
        <p:txBody>
          <a:bodyPr spcFirstLastPara="1" wrap="square" lIns="91425" tIns="45700" rIns="91425" bIns="45700" anchor="t" anchorCtr="false">
            <a:noAutofit/>
          </a:bodyPr>
          <a:lstStyle/>
          <a:p>
            <a:pPr marL="0" lvl="0" indent="0" algn="l" rtl="0">
              <a:spcBef>
                <a:spcPts val="0"/>
              </a:spcBef>
              <a:spcAft>
                <a:spcPts val="0"/>
              </a:spcAft>
              <a:buNone/>
            </a:pPr>
          </a:p>
        </p:txBody>
      </p:sp>
      <p:sp>
        <p:nvSpPr>
          <p:cNvPr id="64" name="Google Shape;64;p2:notes"/>
          <p:cNvSpPr/>
          <p:nvPr>
            <p:ph type="sldImg" idx="2"/>
          </p:nvPr>
        </p:nvSpPr>
        <p:spPr>
          <a:xfrm>
            <a:off x="1143000" y="685800"/>
            <a:ext cx="4572000" cy="3429000"/>
          </a:xfrm>
          <a:custGeom>
            <a:avLst/>
            <a:gdLst/>
            <a:ahLst/>
            <a:cxnLst/>
            <a:rect l="l" t="t" r="r" b="b"/>
            <a:pathLst>
              <a:path w="120000" h="120000" extrusionOk="false">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75" name="Shape 75"/>
        <p:cNvGrpSpPr/>
        <p:nvPr/>
      </p:nvGrpSpPr>
      <p:grpSpPr>
        <a:xfrm>
          <a:off x="0" y="0"/>
          <a:ext cx="0" cy="0"/>
          <a:chOff x="0" y="0"/>
          <a:chExt cx="0" cy="0"/>
        </a:xfrm>
      </p:grpSpPr>
      <p:sp>
        <p:nvSpPr>
          <p:cNvPr id="76" name="Google Shape;76;p3:notes"/>
          <p:cNvSpPr txBox="true"/>
          <p:nvPr>
            <p:ph type="body" idx="1"/>
          </p:nvPr>
        </p:nvSpPr>
        <p:spPr>
          <a:xfrm>
            <a:off x="914400" y="4343400"/>
            <a:ext cx="5029200" cy="4114800"/>
          </a:xfrm>
          <a:prstGeom prst="rect">
            <a:avLst/>
          </a:prstGeom>
        </p:spPr>
        <p:txBody>
          <a:bodyPr spcFirstLastPara="1" wrap="square" lIns="91425" tIns="45700" rIns="91425" bIns="45700" anchor="t" anchorCtr="false">
            <a:noAutofit/>
          </a:bodyPr>
          <a:lstStyle/>
          <a:p>
            <a:pPr marL="0" lvl="0" indent="0" algn="l" rtl="0">
              <a:spcBef>
                <a:spcPts val="0"/>
              </a:spcBef>
              <a:spcAft>
                <a:spcPts val="0"/>
              </a:spcAft>
              <a:buNone/>
            </a:pPr>
          </a:p>
        </p:txBody>
      </p:sp>
      <p:sp>
        <p:nvSpPr>
          <p:cNvPr id="77" name="Google Shape;77;p3:notes"/>
          <p:cNvSpPr/>
          <p:nvPr>
            <p:ph type="sldImg" idx="2"/>
          </p:nvPr>
        </p:nvSpPr>
        <p:spPr>
          <a:xfrm>
            <a:off x="1143000" y="685800"/>
            <a:ext cx="4572000" cy="3429000"/>
          </a:xfrm>
          <a:custGeom>
            <a:avLst/>
            <a:gdLst/>
            <a:ahLst/>
            <a:cxnLst/>
            <a:rect l="l" t="t" r="r" b="b"/>
            <a:pathLst>
              <a:path w="120000" h="120000" extrusionOk="false">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tif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tif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tif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4" Type="http://schemas.openxmlformats.org/officeDocument/2006/relationships/image" Target="../media/image1.png"/><Relationship Id="rId3" Type="http://schemas.openxmlformats.org/officeDocument/2006/relationships/image" Target="../media/image2.tiff"/><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tif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black_blank">
    <p:spTree>
      <p:nvGrpSpPr>
        <p:cNvPr id="1" name=""/>
        <p:cNvGrpSpPr/>
        <p:nvPr/>
      </p:nvGrpSpPr>
      <p:grpSpPr>
        <a:xfrm>
          <a:off x="0" y="0"/>
          <a:ext cx="0" cy="0"/>
          <a:chOff x="0" y="0"/>
          <a:chExt cx="0" cy="0"/>
        </a:xfrm>
      </p:grpSpPr>
      <p:sp>
        <p:nvSpPr>
          <p:cNvPr id="11" name="Номер слайда"/>
          <p:cNvSpPr txBox="true"/>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 Cover_page_blank">
    <p:bg>
      <p:bgPr>
        <a:solidFill>
          <a:srgbClr val="FFFFFF"/>
        </a:solidFill>
        <a:effectLst/>
      </p:bgPr>
    </p:bg>
    <p:spTree>
      <p:nvGrpSpPr>
        <p:cNvPr id="1" name=""/>
        <p:cNvGrpSpPr/>
        <p:nvPr/>
      </p:nvGrpSpPr>
      <p:grpSpPr>
        <a:xfrm>
          <a:off x="0" y="0"/>
          <a:ext cx="0" cy="0"/>
          <a:chOff x="0" y="0"/>
          <a:chExt cx="0" cy="0"/>
        </a:xfrm>
      </p:grpSpPr>
      <p:pic>
        <p:nvPicPr>
          <p:cNvPr id="90" name="Изображение" descr="Изображение"/>
          <p:cNvPicPr>
            <a:picLocks noChangeAspect="true"/>
          </p:cNvPicPr>
          <p:nvPr/>
        </p:nvPicPr>
        <p:blipFill>
          <a:blip r:embed="rId2"/>
          <a:stretch>
            <a:fillRect/>
          </a:stretch>
        </p:blipFill>
        <p:spPr>
          <a:xfrm>
            <a:off x="0" y="0"/>
            <a:ext cx="24384000" cy="13716000"/>
          </a:xfrm>
          <a:prstGeom prst="rect">
            <a:avLst/>
          </a:prstGeom>
          <a:ln w="12700">
            <a:miter lim="400000"/>
            <a:headEnd/>
            <a:tailEnd/>
          </a:ln>
        </p:spPr>
      </p:pic>
      <p:pic>
        <p:nvPicPr>
          <p:cNvPr id="91" name="Изображение" descr="Изображение"/>
          <p:cNvPicPr>
            <a:picLocks noChangeAspect="true"/>
          </p:cNvPicPr>
          <p:nvPr/>
        </p:nvPicPr>
        <p:blipFill>
          <a:blip r:embed="rId3"/>
          <a:stretch>
            <a:fillRect/>
          </a:stretch>
        </p:blipFill>
        <p:spPr>
          <a:xfrm>
            <a:off x="1491970" y="940539"/>
            <a:ext cx="3301400" cy="809619"/>
          </a:xfrm>
          <a:prstGeom prst="rect">
            <a:avLst/>
          </a:prstGeom>
          <a:ln w="12700">
            <a:miter lim="400000"/>
            <a:headEnd/>
            <a:tailEnd/>
          </a:ln>
        </p:spPr>
      </p:pic>
      <p:sp>
        <p:nvSpPr>
          <p:cNvPr id="92" name="Номер слайда"/>
          <p:cNvSpPr txBox="true"/>
          <p:nvPr>
            <p:ph type="sldNum" sz="quarter" idx="2"/>
          </p:nvPr>
        </p:nvSpPr>
        <p:spPr>
          <a:prstGeom prst="rect">
            <a:avLst/>
          </a:prstGeom>
        </p:spPr>
        <p:txBody>
          <a:bodyPr/>
          <a:lstStyle>
            <a:lvl1pPr>
              <a:defRPr>
                <a:solidFill>
                  <a:srgbClr val="000000"/>
                </a:solidFill>
              </a:defRPr>
            </a:lvl1pPr>
          </a:lstStyle>
          <a:p>
            <a:fld id="{86CB4B4D-7CA3-9044-876B-883B54F8677D}" type="slidenum">
              <a:rPr/>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 Cover_w/ang.Image">
    <p:bg>
      <p:bgPr>
        <a:solidFill>
          <a:srgbClr val="5E5E5E"/>
        </a:solidFill>
        <a:effectLst/>
      </p:bgPr>
    </p:bg>
    <p:spTree>
      <p:nvGrpSpPr>
        <p:cNvPr id="1" name=""/>
        <p:cNvGrpSpPr/>
        <p:nvPr/>
      </p:nvGrpSpPr>
      <p:grpSpPr>
        <a:xfrm>
          <a:off x="0" y="0"/>
          <a:ext cx="0" cy="0"/>
          <a:chOff x="0" y="0"/>
          <a:chExt cx="0" cy="0"/>
        </a:xfrm>
      </p:grpSpPr>
      <p:pic>
        <p:nvPicPr>
          <p:cNvPr id="99" name="Изображение" descr="Изображение"/>
          <p:cNvPicPr>
            <a:picLocks noChangeAspect="true"/>
          </p:cNvPicPr>
          <p:nvPr/>
        </p:nvPicPr>
        <p:blipFill>
          <a:blip r:embed="rId2"/>
          <a:stretch>
            <a:fillRect/>
          </a:stretch>
        </p:blipFill>
        <p:spPr>
          <a:xfrm>
            <a:off x="-6962" y="0"/>
            <a:ext cx="21400724" cy="13716000"/>
          </a:xfrm>
          <a:prstGeom prst="rect">
            <a:avLst/>
          </a:prstGeom>
          <a:ln w="12700">
            <a:miter lim="400000"/>
            <a:headEnd/>
            <a:tailEnd/>
          </a:ln>
        </p:spPr>
      </p:pic>
      <p:pic>
        <p:nvPicPr>
          <p:cNvPr id="100" name="Изображение" descr="Изображение"/>
          <p:cNvPicPr>
            <a:picLocks noChangeAspect="true"/>
          </p:cNvPicPr>
          <p:nvPr/>
        </p:nvPicPr>
        <p:blipFill>
          <a:blip r:embed="rId3"/>
          <a:stretch>
            <a:fillRect/>
          </a:stretch>
        </p:blipFill>
        <p:spPr>
          <a:xfrm>
            <a:off x="1491970" y="940539"/>
            <a:ext cx="3301400" cy="809619"/>
          </a:xfrm>
          <a:prstGeom prst="rect">
            <a:avLst/>
          </a:prstGeom>
          <a:ln w="12700">
            <a:miter lim="400000"/>
            <a:headEnd/>
            <a:tailEnd/>
          </a:ln>
        </p:spPr>
      </p:pic>
      <p:sp>
        <p:nvSpPr>
          <p:cNvPr id="101" name="Номер слайда"/>
          <p:cNvSpPr txBox="true"/>
          <p:nvPr>
            <p:ph type="sldNum" sz="quarter" idx="2"/>
          </p:nvPr>
        </p:nvSpPr>
        <p:spPr>
          <a:prstGeom prst="rect">
            <a:avLst/>
          </a:prstGeom>
        </p:spPr>
        <p:txBody>
          <a:bodyPr/>
          <a:lstStyle>
            <a:lvl1pPr>
              <a:defRPr>
                <a:solidFill>
                  <a:srgbClr val="000000"/>
                </a:solidFill>
              </a:defRPr>
            </a:lvl1pPr>
          </a:lstStyle>
          <a:p>
            <a:fld id="{86CB4B4D-7CA3-9044-876B-883B54F8677D}" type="slidenum">
              <a:rPr/>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 Cover_w/image_sq">
    <p:bg>
      <p:bgPr>
        <a:solidFill>
          <a:srgbClr val="5E5E5E"/>
        </a:solidFill>
        <a:effectLst/>
      </p:bgPr>
    </p:bg>
    <p:spTree>
      <p:nvGrpSpPr>
        <p:cNvPr id="1" name=""/>
        <p:cNvGrpSpPr/>
        <p:nvPr/>
      </p:nvGrpSpPr>
      <p:grpSpPr>
        <a:xfrm>
          <a:off x="0" y="0"/>
          <a:ext cx="0" cy="0"/>
          <a:chOff x="0" y="0"/>
          <a:chExt cx="0" cy="0"/>
        </a:xfrm>
      </p:grpSpPr>
      <p:pic>
        <p:nvPicPr>
          <p:cNvPr id="108" name="Изображение" descr="Изображение"/>
          <p:cNvPicPr>
            <a:picLocks noChangeAspect="true"/>
          </p:cNvPicPr>
          <p:nvPr/>
        </p:nvPicPr>
        <p:blipFill>
          <a:blip r:embed="rId2"/>
          <a:stretch>
            <a:fillRect/>
          </a:stretch>
        </p:blipFill>
        <p:spPr>
          <a:xfrm>
            <a:off x="7277" y="0"/>
            <a:ext cx="12533046" cy="13716000"/>
          </a:xfrm>
          <a:prstGeom prst="rect">
            <a:avLst/>
          </a:prstGeom>
          <a:ln w="12700">
            <a:miter lim="400000"/>
            <a:headEnd/>
            <a:tailEnd/>
          </a:ln>
        </p:spPr>
      </p:pic>
      <p:pic>
        <p:nvPicPr>
          <p:cNvPr id="109" name="Изображение" descr="Изображение"/>
          <p:cNvPicPr>
            <a:picLocks noChangeAspect="true"/>
          </p:cNvPicPr>
          <p:nvPr/>
        </p:nvPicPr>
        <p:blipFill>
          <a:blip r:embed="rId3"/>
          <a:stretch>
            <a:fillRect/>
          </a:stretch>
        </p:blipFill>
        <p:spPr>
          <a:xfrm>
            <a:off x="1491970" y="940539"/>
            <a:ext cx="3301400" cy="809619"/>
          </a:xfrm>
          <a:prstGeom prst="rect">
            <a:avLst/>
          </a:prstGeom>
          <a:ln w="12700">
            <a:miter lim="400000"/>
            <a:headEnd/>
            <a:tailEnd/>
          </a:ln>
        </p:spPr>
      </p:pic>
      <p:sp>
        <p:nvSpPr>
          <p:cNvPr id="110" name="Номер слайда"/>
          <p:cNvSpPr txBox="true"/>
          <p:nvPr>
            <p:ph type="sldNum" sz="quarter" idx="2"/>
          </p:nvPr>
        </p:nvSpPr>
        <p:spPr>
          <a:prstGeom prst="rect">
            <a:avLst/>
          </a:prstGeom>
        </p:spPr>
        <p:txBody>
          <a:bodyPr/>
          <a:lstStyle>
            <a:lvl1pPr>
              <a:defRPr>
                <a:solidFill>
                  <a:srgbClr val="000000"/>
                </a:solidFill>
              </a:defRPr>
            </a:lvl1pPr>
          </a:lstStyle>
          <a:p>
            <a:fld id="{86CB4B4D-7CA3-9044-876B-883B54F8677D}" type="slidenum">
              <a:rPr/>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Image_Slide">
    <p:bg>
      <p:bgPr>
        <a:solidFill>
          <a:srgbClr val="000000"/>
        </a:solidFill>
        <a:effectLst/>
      </p:bgPr>
    </p:bg>
    <p:spTree>
      <p:nvGrpSpPr>
        <p:cNvPr id="1" name=""/>
        <p:cNvGrpSpPr/>
        <p:nvPr/>
      </p:nvGrpSpPr>
      <p:grpSpPr>
        <a:xfrm>
          <a:off x="0" y="0"/>
          <a:ext cx="0" cy="0"/>
          <a:chOff x="0" y="0"/>
          <a:chExt cx="0" cy="0"/>
        </a:xfrm>
      </p:grpSpPr>
      <p:pic>
        <p:nvPicPr>
          <p:cNvPr id="18" name="Изображение" descr="Изображение"/>
          <p:cNvPicPr>
            <a:picLocks noChangeAspect="true"/>
          </p:cNvPicPr>
          <p:nvPr/>
        </p:nvPicPr>
        <p:blipFill>
          <a:blip r:embed="rId2"/>
          <a:srcRect l="18732"/>
          <a:stretch>
            <a:fillRect/>
          </a:stretch>
        </p:blipFill>
        <p:spPr>
          <a:xfrm flipH="true">
            <a:off x="10657089" y="0"/>
            <a:ext cx="10393162" cy="13716001"/>
          </a:xfrm>
          <a:prstGeom prst="rect">
            <a:avLst/>
          </a:prstGeom>
          <a:ln w="12700">
            <a:miter lim="400000"/>
            <a:headEnd/>
            <a:tailEnd/>
          </a:ln>
        </p:spPr>
      </p:pic>
      <p:pic>
        <p:nvPicPr>
          <p:cNvPr id="19" name="Изображение" descr="Изображение"/>
          <p:cNvPicPr>
            <a:picLocks noChangeAspect="true"/>
          </p:cNvPicPr>
          <p:nvPr/>
        </p:nvPicPr>
        <p:blipFill>
          <a:blip r:embed="rId3"/>
          <a:srcRect r="25608"/>
          <a:stretch>
            <a:fillRect/>
          </a:stretch>
        </p:blipFill>
        <p:spPr>
          <a:xfrm>
            <a:off x="11417139" y="12700"/>
            <a:ext cx="12981203" cy="13716000"/>
          </a:xfrm>
          <a:prstGeom prst="rect">
            <a:avLst/>
          </a:prstGeom>
          <a:ln w="12700">
            <a:miter lim="400000"/>
            <a:headEnd/>
            <a:tailEnd/>
          </a:ln>
        </p:spPr>
      </p:pic>
      <p:pic>
        <p:nvPicPr>
          <p:cNvPr id="20" name="Изображение" descr="Изображение"/>
          <p:cNvPicPr>
            <a:picLocks noChangeAspect="true"/>
          </p:cNvPicPr>
          <p:nvPr/>
        </p:nvPicPr>
        <p:blipFill>
          <a:blip r:embed="rId4"/>
          <a:stretch>
            <a:fillRect/>
          </a:stretch>
        </p:blipFill>
        <p:spPr>
          <a:xfrm>
            <a:off x="1491970" y="940539"/>
            <a:ext cx="3301400" cy="809619"/>
          </a:xfrm>
          <a:prstGeom prst="rect">
            <a:avLst/>
          </a:prstGeom>
          <a:ln w="12700">
            <a:miter lim="400000"/>
            <a:headEnd/>
            <a:tailEnd/>
          </a:ln>
        </p:spPr>
      </p:pic>
      <p:sp>
        <p:nvSpPr>
          <p:cNvPr id="21" name="Номер слайда"/>
          <p:cNvSpPr txBox="true"/>
          <p:nvPr>
            <p:ph type="sldNum" sz="quarter" idx="2"/>
          </p:nvPr>
        </p:nvSpPr>
        <p:spPr>
          <a:prstGeom prst="rect">
            <a:avLst/>
          </a:prstGeom>
        </p:spPr>
        <p:txBody>
          <a:bodyPr/>
          <a:lstStyle>
            <a:lvl1pPr>
              <a:defRPr>
                <a:solidFill>
                  <a:srgbClr val="000000"/>
                </a:solidFill>
              </a:defRPr>
            </a:lvl1pPr>
          </a:lstStyle>
          <a:p>
            <a:fld id="{86CB4B4D-7CA3-9044-876B-883B54F8677D}" type="slidenum">
              <a:rPr/>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Inner_page">
    <p:bg>
      <p:bgPr>
        <a:gradFill flip="none" rotWithShape="true">
          <a:gsLst>
            <a:gs pos="0">
              <a:srgbClr val="232C33"/>
            </a:gs>
            <a:gs pos="100000">
              <a:srgbClr val="525C64"/>
            </a:gs>
          </a:gsLst>
          <a:lin ang="5400000" scaled="false"/>
        </a:gradFill>
        <a:effectLst/>
      </p:bgPr>
    </p:bg>
    <p:spTree>
      <p:nvGrpSpPr>
        <p:cNvPr id="1" name=""/>
        <p:cNvGrpSpPr/>
        <p:nvPr/>
      </p:nvGrpSpPr>
      <p:grpSpPr>
        <a:xfrm>
          <a:off x="0" y="0"/>
          <a:ext cx="0" cy="0"/>
          <a:chOff x="0" y="0"/>
          <a:chExt cx="0" cy="0"/>
        </a:xfrm>
      </p:grpSpPr>
      <p:pic>
        <p:nvPicPr>
          <p:cNvPr id="28" name="Изображение" descr="Изображение"/>
          <p:cNvPicPr>
            <a:picLocks noChangeAspect="true"/>
          </p:cNvPicPr>
          <p:nvPr/>
        </p:nvPicPr>
        <p:blipFill>
          <a:blip r:embed="rId2"/>
          <a:srcRect l="18732"/>
          <a:stretch>
            <a:fillRect/>
          </a:stretch>
        </p:blipFill>
        <p:spPr>
          <a:xfrm>
            <a:off x="27188" y="0"/>
            <a:ext cx="10393162" cy="13716001"/>
          </a:xfrm>
          <a:prstGeom prst="rect">
            <a:avLst/>
          </a:prstGeom>
          <a:ln w="12700">
            <a:miter lim="400000"/>
            <a:headEnd/>
            <a:tailEnd/>
          </a:ln>
        </p:spPr>
      </p:pic>
      <p:pic>
        <p:nvPicPr>
          <p:cNvPr id="29" name="Изображение" descr="Изображение"/>
          <p:cNvPicPr>
            <a:picLocks noChangeAspect="true"/>
          </p:cNvPicPr>
          <p:nvPr/>
        </p:nvPicPr>
        <p:blipFill>
          <a:blip r:embed="rId3"/>
          <a:stretch>
            <a:fillRect/>
          </a:stretch>
        </p:blipFill>
        <p:spPr>
          <a:xfrm>
            <a:off x="1491970" y="940539"/>
            <a:ext cx="3301400" cy="809619"/>
          </a:xfrm>
          <a:prstGeom prst="rect">
            <a:avLst/>
          </a:prstGeom>
          <a:ln w="12700">
            <a:miter lim="400000"/>
            <a:headEnd/>
            <a:tailEnd/>
          </a:ln>
        </p:spPr>
      </p:pic>
      <p:sp>
        <p:nvSpPr>
          <p:cNvPr id="30" name="Номер слайда"/>
          <p:cNvSpPr txBox="true"/>
          <p:nvPr>
            <p:ph type="sldNum" sz="quarter" idx="2"/>
          </p:nvPr>
        </p:nvSpPr>
        <p:spPr>
          <a:prstGeom prst="rect">
            <a:avLst/>
          </a:prstGeom>
        </p:spPr>
        <p:txBody>
          <a:bodyPr/>
          <a:lstStyle>
            <a:lvl1pPr>
              <a:defRPr>
                <a:solidFill>
                  <a:srgbClr val="000000"/>
                </a:solidFill>
              </a:defRPr>
            </a:lvl1pPr>
          </a:lstStyle>
          <a:p>
            <a:fld id="{86CB4B4D-7CA3-9044-876B-883B54F8677D}" type="slidenum">
              <a:rPr/>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Inner_page_5">
    <p:bg>
      <p:bgPr>
        <a:gradFill flip="none" rotWithShape="true">
          <a:gsLst>
            <a:gs pos="0">
              <a:srgbClr val="232C33"/>
            </a:gs>
            <a:gs pos="100000">
              <a:srgbClr val="525C64"/>
            </a:gs>
          </a:gsLst>
          <a:lin ang="5400000" scaled="false"/>
        </a:gradFill>
        <a:effectLst/>
      </p:bgPr>
    </p:bg>
    <p:spTree>
      <p:nvGrpSpPr>
        <p:cNvPr id="1" name=""/>
        <p:cNvGrpSpPr/>
        <p:nvPr/>
      </p:nvGrpSpPr>
      <p:grpSpPr>
        <a:xfrm>
          <a:off x="0" y="0"/>
          <a:ext cx="0" cy="0"/>
          <a:chOff x="0" y="0"/>
          <a:chExt cx="0" cy="0"/>
        </a:xfrm>
      </p:grpSpPr>
      <p:pic>
        <p:nvPicPr>
          <p:cNvPr id="37" name="Изображение" descr="Изображение"/>
          <p:cNvPicPr>
            <a:picLocks noChangeAspect="true"/>
          </p:cNvPicPr>
          <p:nvPr/>
        </p:nvPicPr>
        <p:blipFill>
          <a:blip r:embed="rId2"/>
          <a:srcRect l="49333"/>
          <a:stretch>
            <a:fillRect/>
          </a:stretch>
        </p:blipFill>
        <p:spPr>
          <a:xfrm>
            <a:off x="-9014" y="0"/>
            <a:ext cx="6479664" cy="13716000"/>
          </a:xfrm>
          <a:prstGeom prst="rect">
            <a:avLst/>
          </a:prstGeom>
          <a:ln w="12700">
            <a:miter lim="400000"/>
            <a:headEnd/>
            <a:tailEnd/>
          </a:ln>
        </p:spPr>
      </p:pic>
      <p:pic>
        <p:nvPicPr>
          <p:cNvPr id="38" name="Изображение" descr="Изображение"/>
          <p:cNvPicPr>
            <a:picLocks noChangeAspect="true"/>
          </p:cNvPicPr>
          <p:nvPr/>
        </p:nvPicPr>
        <p:blipFill>
          <a:blip r:embed="rId3"/>
          <a:stretch>
            <a:fillRect/>
          </a:stretch>
        </p:blipFill>
        <p:spPr>
          <a:xfrm>
            <a:off x="1491970" y="940539"/>
            <a:ext cx="3301400" cy="809619"/>
          </a:xfrm>
          <a:prstGeom prst="rect">
            <a:avLst/>
          </a:prstGeom>
          <a:ln w="12700">
            <a:miter lim="400000"/>
            <a:headEnd/>
            <a:tailEnd/>
          </a:ln>
        </p:spPr>
      </p:pic>
      <p:sp>
        <p:nvSpPr>
          <p:cNvPr id="39" name="Номер слайда"/>
          <p:cNvSpPr txBox="true"/>
          <p:nvPr>
            <p:ph type="sldNum" sz="quarter" idx="2"/>
          </p:nvPr>
        </p:nvSpPr>
        <p:spPr>
          <a:prstGeom prst="rect">
            <a:avLst/>
          </a:prstGeom>
        </p:spPr>
        <p:txBody>
          <a:bodyPr/>
          <a:lstStyle>
            <a:lvl1pPr>
              <a:defRPr>
                <a:solidFill>
                  <a:srgbClr val="000000"/>
                </a:solidFill>
              </a:defRPr>
            </a:lvl1pPr>
          </a:lstStyle>
          <a:p>
            <a:fld id="{86CB4B4D-7CA3-9044-876B-883B54F8677D}" type="slidenum">
              <a:rPr/>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Inner_page_2">
    <p:bg>
      <p:bgPr>
        <a:gradFill flip="none" rotWithShape="true">
          <a:gsLst>
            <a:gs pos="0">
              <a:srgbClr val="232C33"/>
            </a:gs>
            <a:gs pos="100000">
              <a:srgbClr val="525C64"/>
            </a:gs>
          </a:gsLst>
          <a:lin ang="5400000" scaled="false"/>
        </a:gradFill>
        <a:effectLst/>
      </p:bgPr>
    </p:bg>
    <p:spTree>
      <p:nvGrpSpPr>
        <p:cNvPr id="1" name=""/>
        <p:cNvGrpSpPr/>
        <p:nvPr/>
      </p:nvGrpSpPr>
      <p:grpSpPr>
        <a:xfrm>
          <a:off x="0" y="0"/>
          <a:ext cx="0" cy="0"/>
          <a:chOff x="0" y="0"/>
          <a:chExt cx="0" cy="0"/>
        </a:xfrm>
      </p:grpSpPr>
      <p:pic>
        <p:nvPicPr>
          <p:cNvPr id="46" name="Изображение" descr="Изображение"/>
          <p:cNvPicPr>
            <a:picLocks noChangeAspect="true"/>
          </p:cNvPicPr>
          <p:nvPr/>
        </p:nvPicPr>
        <p:blipFill>
          <a:blip r:embed="rId2"/>
          <a:stretch>
            <a:fillRect/>
          </a:stretch>
        </p:blipFill>
        <p:spPr>
          <a:xfrm>
            <a:off x="1491970" y="940539"/>
            <a:ext cx="3301400" cy="809619"/>
          </a:xfrm>
          <a:prstGeom prst="rect">
            <a:avLst/>
          </a:prstGeom>
          <a:ln w="12700">
            <a:miter lim="400000"/>
            <a:headEnd/>
            <a:tailEnd/>
          </a:ln>
        </p:spPr>
      </p:pic>
      <p:pic>
        <p:nvPicPr>
          <p:cNvPr id="47" name="Изображение" descr="Изображение"/>
          <p:cNvPicPr>
            <a:picLocks noChangeAspect="true"/>
          </p:cNvPicPr>
          <p:nvPr/>
        </p:nvPicPr>
        <p:blipFill>
          <a:blip r:embed="rId3"/>
          <a:srcRect l="18732"/>
          <a:stretch>
            <a:fillRect/>
          </a:stretch>
        </p:blipFill>
        <p:spPr>
          <a:xfrm flipH="true">
            <a:off x="13997189" y="0"/>
            <a:ext cx="10393162" cy="13716001"/>
          </a:xfrm>
          <a:prstGeom prst="rect">
            <a:avLst/>
          </a:prstGeom>
          <a:ln w="12700">
            <a:miter lim="400000"/>
            <a:headEnd/>
            <a:tailEnd/>
          </a:ln>
        </p:spPr>
      </p:pic>
      <p:sp>
        <p:nvSpPr>
          <p:cNvPr id="48" name="Номер слайда"/>
          <p:cNvSpPr txBox="true"/>
          <p:nvPr>
            <p:ph type="sldNum" sz="quarter" idx="2"/>
          </p:nvPr>
        </p:nvSpPr>
        <p:spPr>
          <a:prstGeom prst="rect">
            <a:avLst/>
          </a:prstGeom>
        </p:spPr>
        <p:txBody>
          <a:bodyPr/>
          <a:lstStyle>
            <a:lvl1pPr>
              <a:defRPr>
                <a:solidFill>
                  <a:srgbClr val="000000"/>
                </a:solidFill>
              </a:defRPr>
            </a:lvl1pPr>
          </a:lstStyle>
          <a:p>
            <a:fld id="{86CB4B4D-7CA3-9044-876B-883B54F8677D}" type="slidenum">
              <a:rPr/>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Inner_page_6">
    <p:bg>
      <p:bgPr>
        <a:gradFill flip="none" rotWithShape="true">
          <a:gsLst>
            <a:gs pos="0">
              <a:srgbClr val="232C33"/>
            </a:gs>
            <a:gs pos="100000">
              <a:srgbClr val="525C64"/>
            </a:gs>
          </a:gsLst>
          <a:lin ang="5400000" scaled="false"/>
        </a:gradFill>
        <a:effectLst/>
      </p:bgPr>
    </p:bg>
    <p:spTree>
      <p:nvGrpSpPr>
        <p:cNvPr id="1" name=""/>
        <p:cNvGrpSpPr/>
        <p:nvPr/>
      </p:nvGrpSpPr>
      <p:grpSpPr>
        <a:xfrm>
          <a:off x="0" y="0"/>
          <a:ext cx="0" cy="0"/>
          <a:chOff x="0" y="0"/>
          <a:chExt cx="0" cy="0"/>
        </a:xfrm>
      </p:grpSpPr>
      <p:pic>
        <p:nvPicPr>
          <p:cNvPr id="55" name="Изображение" descr="Изображение"/>
          <p:cNvPicPr>
            <a:picLocks noChangeAspect="true"/>
          </p:cNvPicPr>
          <p:nvPr/>
        </p:nvPicPr>
        <p:blipFill>
          <a:blip r:embed="rId2"/>
          <a:stretch>
            <a:fillRect/>
          </a:stretch>
        </p:blipFill>
        <p:spPr>
          <a:xfrm>
            <a:off x="1491970" y="940539"/>
            <a:ext cx="3301400" cy="809619"/>
          </a:xfrm>
          <a:prstGeom prst="rect">
            <a:avLst/>
          </a:prstGeom>
          <a:ln w="12700">
            <a:miter lim="400000"/>
            <a:headEnd/>
            <a:tailEnd/>
          </a:ln>
        </p:spPr>
      </p:pic>
      <p:pic>
        <p:nvPicPr>
          <p:cNvPr id="56" name="Изображение" descr="Изображение"/>
          <p:cNvPicPr>
            <a:picLocks noChangeAspect="true"/>
          </p:cNvPicPr>
          <p:nvPr/>
        </p:nvPicPr>
        <p:blipFill>
          <a:blip r:embed="rId3"/>
          <a:srcRect l="53263"/>
          <a:stretch>
            <a:fillRect/>
          </a:stretch>
        </p:blipFill>
        <p:spPr>
          <a:xfrm flipH="true">
            <a:off x="18391389" y="0"/>
            <a:ext cx="5977084" cy="13716000"/>
          </a:xfrm>
          <a:prstGeom prst="rect">
            <a:avLst/>
          </a:prstGeom>
          <a:ln w="12700">
            <a:miter lim="400000"/>
            <a:headEnd/>
            <a:tailEnd/>
          </a:ln>
        </p:spPr>
      </p:pic>
      <p:sp>
        <p:nvSpPr>
          <p:cNvPr id="57" name="Номер слайда"/>
          <p:cNvSpPr txBox="true"/>
          <p:nvPr>
            <p:ph type="sldNum" sz="quarter" idx="2"/>
          </p:nvPr>
        </p:nvSpPr>
        <p:spPr>
          <a:prstGeom prst="rect">
            <a:avLst/>
          </a:prstGeom>
        </p:spPr>
        <p:txBody>
          <a:bodyPr/>
          <a:lstStyle>
            <a:lvl1pPr>
              <a:defRPr>
                <a:solidFill>
                  <a:srgbClr val="000000"/>
                </a:solidFill>
              </a:defRPr>
            </a:lvl1pPr>
          </a:lstStyle>
          <a:p>
            <a:fld id="{86CB4B4D-7CA3-9044-876B-883B54F8677D}" type="slidenum">
              <a:rPr/>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Silver_Sand_Gradient">
    <p:bg>
      <p:bgPr>
        <a:gradFill flip="none" rotWithShape="true">
          <a:gsLst>
            <a:gs pos="0">
              <a:srgbClr val="232C33"/>
            </a:gs>
            <a:gs pos="100000">
              <a:srgbClr val="525C64"/>
            </a:gs>
          </a:gsLst>
          <a:lin ang="5400000" scaled="false"/>
        </a:gradFill>
        <a:effectLst/>
      </p:bgPr>
    </p:bg>
    <p:spTree>
      <p:nvGrpSpPr>
        <p:cNvPr id="1" name=""/>
        <p:cNvGrpSpPr/>
        <p:nvPr/>
      </p:nvGrpSpPr>
      <p:grpSpPr>
        <a:xfrm>
          <a:off x="0" y="0"/>
          <a:ext cx="0" cy="0"/>
          <a:chOff x="0" y="0"/>
          <a:chExt cx="0" cy="0"/>
        </a:xfrm>
      </p:grpSpPr>
      <p:pic>
        <p:nvPicPr>
          <p:cNvPr id="64" name="Изображение" descr="Изображение"/>
          <p:cNvPicPr>
            <a:picLocks noChangeAspect="true"/>
          </p:cNvPicPr>
          <p:nvPr/>
        </p:nvPicPr>
        <p:blipFill>
          <a:blip r:embed="rId2"/>
          <a:stretch>
            <a:fillRect/>
          </a:stretch>
        </p:blipFill>
        <p:spPr>
          <a:xfrm>
            <a:off x="1491970" y="940539"/>
            <a:ext cx="3301400" cy="809619"/>
          </a:xfrm>
          <a:prstGeom prst="rect">
            <a:avLst/>
          </a:prstGeom>
          <a:ln w="12700">
            <a:miter lim="400000"/>
            <a:headEnd/>
            <a:tailEnd/>
          </a:ln>
        </p:spPr>
      </p:pic>
      <p:sp>
        <p:nvSpPr>
          <p:cNvPr id="65" name="Номер слайда"/>
          <p:cNvSpPr txBox="true"/>
          <p:nvPr>
            <p:ph type="sldNum" sz="quarter" idx="2"/>
          </p:nvPr>
        </p:nvSpPr>
        <p:spPr>
          <a:prstGeom prst="rect">
            <a:avLst/>
          </a:prstGeom>
        </p:spPr>
        <p:txBody>
          <a:bodyPr/>
          <a:lstStyle>
            <a:lvl1pPr>
              <a:defRPr>
                <a:solidFill>
                  <a:srgbClr val="000000"/>
                </a:solidFill>
              </a:defRPr>
            </a:lvl1pPr>
          </a:lstStyle>
          <a:p>
            <a:fld id="{86CB4B4D-7CA3-9044-876B-883B54F8677D}" type="slidenum">
              <a:rPr/>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Inner_page_3">
    <p:bg>
      <p:bgPr>
        <a:gradFill flip="none" rotWithShape="true">
          <a:gsLst>
            <a:gs pos="0">
              <a:srgbClr val="232C33"/>
            </a:gs>
            <a:gs pos="100000">
              <a:srgbClr val="525C64"/>
            </a:gs>
          </a:gsLst>
          <a:lin ang="5400000" scaled="false"/>
        </a:gradFill>
        <a:effectLst/>
      </p:bgPr>
    </p:bg>
    <p:spTree>
      <p:nvGrpSpPr>
        <p:cNvPr id="1" name=""/>
        <p:cNvGrpSpPr/>
        <p:nvPr/>
      </p:nvGrpSpPr>
      <p:grpSpPr>
        <a:xfrm>
          <a:off x="0" y="0"/>
          <a:ext cx="0" cy="0"/>
          <a:chOff x="0" y="0"/>
          <a:chExt cx="0" cy="0"/>
        </a:xfrm>
      </p:grpSpPr>
      <p:pic>
        <p:nvPicPr>
          <p:cNvPr id="72" name="Изображение" descr="Изображение"/>
          <p:cNvPicPr>
            <a:picLocks noChangeAspect="true"/>
          </p:cNvPicPr>
          <p:nvPr/>
        </p:nvPicPr>
        <p:blipFill>
          <a:blip r:embed="rId2"/>
          <a:stretch>
            <a:fillRect/>
          </a:stretch>
        </p:blipFill>
        <p:spPr>
          <a:xfrm>
            <a:off x="1491970" y="940539"/>
            <a:ext cx="3301400" cy="809619"/>
          </a:xfrm>
          <a:prstGeom prst="rect">
            <a:avLst/>
          </a:prstGeom>
          <a:ln w="12700">
            <a:miter lim="400000"/>
            <a:headEnd/>
            <a:tailEnd/>
          </a:ln>
        </p:spPr>
      </p:pic>
      <p:pic>
        <p:nvPicPr>
          <p:cNvPr id="73" name="Изображение" descr="Изображение"/>
          <p:cNvPicPr>
            <a:picLocks noChangeAspect="true"/>
          </p:cNvPicPr>
          <p:nvPr/>
        </p:nvPicPr>
        <p:blipFill>
          <a:blip r:embed="rId3"/>
          <a:stretch>
            <a:fillRect/>
          </a:stretch>
        </p:blipFill>
        <p:spPr>
          <a:xfrm>
            <a:off x="0" y="8322230"/>
            <a:ext cx="24384000" cy="5402740"/>
          </a:xfrm>
          <a:prstGeom prst="rect">
            <a:avLst/>
          </a:prstGeom>
          <a:ln w="12700">
            <a:miter lim="400000"/>
            <a:headEnd/>
            <a:tailEnd/>
          </a:ln>
        </p:spPr>
      </p:pic>
      <p:sp>
        <p:nvSpPr>
          <p:cNvPr id="74" name="Номер слайда"/>
          <p:cNvSpPr txBox="true"/>
          <p:nvPr>
            <p:ph type="sldNum" sz="quarter" idx="2"/>
          </p:nvPr>
        </p:nvSpPr>
        <p:spPr>
          <a:prstGeom prst="rect">
            <a:avLst/>
          </a:prstGeom>
        </p:spPr>
        <p:txBody>
          <a:bodyPr/>
          <a:lstStyle>
            <a:lvl1pPr>
              <a:defRPr>
                <a:solidFill>
                  <a:srgbClr val="000000"/>
                </a:solidFill>
              </a:defRPr>
            </a:lvl1pPr>
          </a:lstStyle>
          <a:p>
            <a:fld id="{86CB4B4D-7CA3-9044-876B-883B54F8677D}" type="slidenum">
              <a:rPr/>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Inner_page_4">
    <p:bg>
      <p:bgPr>
        <a:gradFill flip="none" rotWithShape="true">
          <a:gsLst>
            <a:gs pos="0">
              <a:srgbClr val="232C33"/>
            </a:gs>
            <a:gs pos="100000">
              <a:srgbClr val="525C64"/>
            </a:gs>
          </a:gsLst>
          <a:lin ang="5400000" scaled="false"/>
        </a:gradFill>
        <a:effectLst/>
      </p:bgPr>
    </p:bg>
    <p:spTree>
      <p:nvGrpSpPr>
        <p:cNvPr id="1" name=""/>
        <p:cNvGrpSpPr/>
        <p:nvPr/>
      </p:nvGrpSpPr>
      <p:grpSpPr>
        <a:xfrm>
          <a:off x="0" y="0"/>
          <a:ext cx="0" cy="0"/>
          <a:chOff x="0" y="0"/>
          <a:chExt cx="0" cy="0"/>
        </a:xfrm>
      </p:grpSpPr>
      <p:pic>
        <p:nvPicPr>
          <p:cNvPr id="81" name="Изображение" descr="Изображение"/>
          <p:cNvPicPr>
            <a:picLocks noChangeAspect="true"/>
          </p:cNvPicPr>
          <p:nvPr/>
        </p:nvPicPr>
        <p:blipFill>
          <a:blip r:embed="rId2"/>
          <a:stretch>
            <a:fillRect/>
          </a:stretch>
        </p:blipFill>
        <p:spPr>
          <a:xfrm>
            <a:off x="-1" y="4428"/>
            <a:ext cx="24384001" cy="5223544"/>
          </a:xfrm>
          <a:prstGeom prst="rect">
            <a:avLst/>
          </a:prstGeom>
          <a:ln w="12700">
            <a:miter lim="400000"/>
            <a:headEnd/>
            <a:tailEnd/>
          </a:ln>
        </p:spPr>
      </p:pic>
      <p:pic>
        <p:nvPicPr>
          <p:cNvPr id="82" name="Изображение" descr="Изображение"/>
          <p:cNvPicPr>
            <a:picLocks noChangeAspect="true"/>
          </p:cNvPicPr>
          <p:nvPr/>
        </p:nvPicPr>
        <p:blipFill>
          <a:blip r:embed="rId3"/>
          <a:stretch>
            <a:fillRect/>
          </a:stretch>
        </p:blipFill>
        <p:spPr>
          <a:xfrm>
            <a:off x="1491970" y="940539"/>
            <a:ext cx="3301400" cy="809619"/>
          </a:xfrm>
          <a:prstGeom prst="rect">
            <a:avLst/>
          </a:prstGeom>
          <a:ln w="12700">
            <a:miter lim="400000"/>
            <a:headEnd/>
            <a:tailEnd/>
          </a:ln>
        </p:spPr>
      </p:pic>
      <p:sp>
        <p:nvSpPr>
          <p:cNvPr id="83" name="Номер слайда"/>
          <p:cNvSpPr txBox="true"/>
          <p:nvPr>
            <p:ph type="sldNum" sz="quarter" idx="2"/>
          </p:nvPr>
        </p:nvSpPr>
        <p:spPr>
          <a:prstGeom prst="rect">
            <a:avLst/>
          </a:prstGeom>
        </p:spPr>
        <p:txBody>
          <a:bodyPr/>
          <a:lstStyle>
            <a:lvl1pPr>
              <a:defRPr>
                <a:solidFill>
                  <a:srgbClr val="000000"/>
                </a:solidFill>
              </a:defRPr>
            </a:lvl1pPr>
          </a:lstStyle>
          <a:p>
            <a:fld id="{86CB4B4D-7CA3-9044-876B-883B54F8677D}" type="slidenum">
              <a:rPr/>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Заголовок слайда"/>
          <p:cNvSpPr txBox="true"/>
          <p:nvPr>
            <p:ph type="title" hasCustomPrompt="true"/>
          </p:nvPr>
        </p:nvSpPr>
        <p:spPr>
          <a:xfrm>
            <a:off x="1206500" y="1079500"/>
            <a:ext cx="21971000" cy="1435100"/>
          </a:xfrm>
          <a:prstGeom prst="rect">
            <a:avLst/>
          </a:prstGeom>
          <a:ln w="12700">
            <a:miter lim="400000"/>
          </a:ln>
        </p:spPr>
        <p:txBody>
          <a:bodyPr lIns="50800" tIns="50800" rIns="50800" bIns="50800">
            <a:normAutofit/>
          </a:bodyPr>
          <a:lstStyle/>
          <a:p>
            <a:r>
              <a:t>Заголовок слайда</a:t>
            </a:r>
          </a:p>
        </p:txBody>
      </p:sp>
      <p:sp>
        <p:nvSpPr>
          <p:cNvPr id="3" name="Уровень текста 1…"/>
          <p:cNvSpPr txBox="true"/>
          <p:nvPr>
            <p:ph type="body" idx="1" hasCustomPrompt="true"/>
          </p:nvPr>
        </p:nvSpPr>
        <p:spPr>
          <a:xfrm>
            <a:off x="1206500" y="4248504"/>
            <a:ext cx="21971000" cy="8256012"/>
          </a:xfrm>
          <a:prstGeom prst="rect">
            <a:avLst/>
          </a:prstGeom>
          <a:ln w="12700">
            <a:miter lim="400000"/>
          </a:ln>
        </p:spPr>
        <p:txBody>
          <a:bodyPr lIns="50800" tIns="50800" rIns="50800" bIns="50800">
            <a:normAutofit/>
          </a:bodyPr>
          <a:lstStyle/>
          <a:p>
            <a:r>
              <a:t>Текст пункта на слайде</a:t>
            </a:r>
          </a:p>
          <a:p>
            <a:pPr lvl="1"/>
          </a:p>
          <a:p>
            <a:pPr lvl="2"/>
          </a:p>
          <a:p>
            <a:pPr lvl="3"/>
          </a:p>
          <a:p>
            <a:pPr lvl="4"/>
          </a:p>
        </p:txBody>
      </p:sp>
      <p:sp>
        <p:nvSpPr>
          <p:cNvPr id="4" name="Номер слайда"/>
          <p:cNvSpPr txBox="true"/>
          <p:nvPr>
            <p:ph type="sldNum" sz="quarter" idx="2"/>
          </p:nvPr>
        </p:nvSpPr>
        <p:spPr>
          <a:xfrm>
            <a:off x="12001499" y="13080999"/>
            <a:ext cx="368505" cy="374600"/>
          </a:xfrm>
          <a:prstGeom prst="rect">
            <a:avLst/>
          </a:prstGeom>
          <a:ln w="12700">
            <a:miter lim="400000"/>
          </a:ln>
        </p:spPr>
        <p:txBody>
          <a:bodyPr wrap="none" lIns="50800" tIns="50800" rIns="50800" bIns="50800" anchor="b">
            <a:spAutoFit/>
          </a:bodyPr>
          <a:lstStyle>
            <a:lvl1pPr defTabSz="584200">
              <a:defRPr sz="1800">
                <a:solidFill>
                  <a:srgbClr val="FFFFFF"/>
                </a:solidFill>
              </a:defRPr>
            </a:lvl1pPr>
          </a:lstStyle>
          <a:p>
            <a:fld id="{86CB4B4D-7CA3-9044-876B-883B54F8677D}" type="slidenum">
              <a:rPr/>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spd="med"/>
  <p:txStyles>
    <p:titleStyle>
      <a:lvl1pPr marL="0" marR="0" indent="0" algn="l" defTabSz="2438400" rtl="0" latinLnBrk="0">
        <a:lnSpc>
          <a:spcPct val="80000"/>
        </a:lnSpc>
        <a:spcBef>
          <a:spcPts val="0"/>
        </a:spcBef>
        <a:spcAft>
          <a:spcPts val="0"/>
        </a:spcAft>
        <a:buClrTx/>
        <a:buSzTx/>
        <a:buFontTx/>
        <a:buNone/>
        <a:defRPr sz="8500" b="1" i="0" u="none" strike="noStrike" cap="none" spc="-170" baseline="0">
          <a:solidFill>
            <a:srgbClr val="000000"/>
          </a:solidFill>
          <a:uFillTx/>
          <a:latin typeface="+mn-lt"/>
          <a:ea typeface="+mn-ea"/>
          <a:cs typeface="+mn-cs"/>
          <a:sym typeface="Helvetica Neue"/>
        </a:defRPr>
      </a:lvl1pPr>
      <a:lvl2pPr marL="0" marR="0" indent="457200" algn="l" defTabSz="2438400" rtl="0" latinLnBrk="0">
        <a:lnSpc>
          <a:spcPct val="80000"/>
        </a:lnSpc>
        <a:spcBef>
          <a:spcPts val="0"/>
        </a:spcBef>
        <a:spcAft>
          <a:spcPts val="0"/>
        </a:spcAft>
        <a:buClrTx/>
        <a:buSzTx/>
        <a:buFontTx/>
        <a:buNone/>
        <a:defRPr sz="8500" b="1" i="0" u="none" strike="noStrike" cap="none" spc="-170" baseline="0">
          <a:solidFill>
            <a:srgbClr val="000000"/>
          </a:solidFill>
          <a:uFillTx/>
          <a:latin typeface="+mn-lt"/>
          <a:ea typeface="+mn-ea"/>
          <a:cs typeface="+mn-cs"/>
          <a:sym typeface="Helvetica Neue"/>
        </a:defRPr>
      </a:lvl2pPr>
      <a:lvl3pPr marL="0" marR="0" indent="914400" algn="l" defTabSz="2438400" rtl="0" latinLnBrk="0">
        <a:lnSpc>
          <a:spcPct val="80000"/>
        </a:lnSpc>
        <a:spcBef>
          <a:spcPts val="0"/>
        </a:spcBef>
        <a:spcAft>
          <a:spcPts val="0"/>
        </a:spcAft>
        <a:buClrTx/>
        <a:buSzTx/>
        <a:buFontTx/>
        <a:buNone/>
        <a:defRPr sz="8500" b="1" i="0" u="none" strike="noStrike" cap="none" spc="-170" baseline="0">
          <a:solidFill>
            <a:srgbClr val="000000"/>
          </a:solidFill>
          <a:uFillTx/>
          <a:latin typeface="+mn-lt"/>
          <a:ea typeface="+mn-ea"/>
          <a:cs typeface="+mn-cs"/>
          <a:sym typeface="Helvetica Neue"/>
        </a:defRPr>
      </a:lvl3pPr>
      <a:lvl4pPr marL="0" marR="0" indent="1371600" algn="l" defTabSz="2438400" rtl="0" latinLnBrk="0">
        <a:lnSpc>
          <a:spcPct val="80000"/>
        </a:lnSpc>
        <a:spcBef>
          <a:spcPts val="0"/>
        </a:spcBef>
        <a:spcAft>
          <a:spcPts val="0"/>
        </a:spcAft>
        <a:buClrTx/>
        <a:buSzTx/>
        <a:buFontTx/>
        <a:buNone/>
        <a:defRPr sz="8500" b="1" i="0" u="none" strike="noStrike" cap="none" spc="-170" baseline="0">
          <a:solidFill>
            <a:srgbClr val="000000"/>
          </a:solidFill>
          <a:uFillTx/>
          <a:latin typeface="+mn-lt"/>
          <a:ea typeface="+mn-ea"/>
          <a:cs typeface="+mn-cs"/>
          <a:sym typeface="Helvetica Neue"/>
        </a:defRPr>
      </a:lvl4pPr>
      <a:lvl5pPr marL="0" marR="0" indent="1828800" algn="l" defTabSz="2438400" rtl="0" latinLnBrk="0">
        <a:lnSpc>
          <a:spcPct val="80000"/>
        </a:lnSpc>
        <a:spcBef>
          <a:spcPts val="0"/>
        </a:spcBef>
        <a:spcAft>
          <a:spcPts val="0"/>
        </a:spcAft>
        <a:buClrTx/>
        <a:buSzTx/>
        <a:buFontTx/>
        <a:buNone/>
        <a:defRPr sz="8500" b="1" i="0" u="none" strike="noStrike" cap="none" spc="-170" baseline="0">
          <a:solidFill>
            <a:srgbClr val="000000"/>
          </a:solidFill>
          <a:uFillTx/>
          <a:latin typeface="+mn-lt"/>
          <a:ea typeface="+mn-ea"/>
          <a:cs typeface="+mn-cs"/>
          <a:sym typeface="Helvetica Neue"/>
        </a:defRPr>
      </a:lvl5pPr>
      <a:lvl6pPr marL="0" marR="0" indent="2286000" algn="l" defTabSz="2438400" rtl="0" latinLnBrk="0">
        <a:lnSpc>
          <a:spcPct val="80000"/>
        </a:lnSpc>
        <a:spcBef>
          <a:spcPts val="0"/>
        </a:spcBef>
        <a:spcAft>
          <a:spcPts val="0"/>
        </a:spcAft>
        <a:buClrTx/>
        <a:buSzTx/>
        <a:buFontTx/>
        <a:buNone/>
        <a:defRPr sz="8500" b="1" i="0" u="none" strike="noStrike" cap="none" spc="-170" baseline="0">
          <a:solidFill>
            <a:srgbClr val="000000"/>
          </a:solidFill>
          <a:uFillTx/>
          <a:latin typeface="+mn-lt"/>
          <a:ea typeface="+mn-ea"/>
          <a:cs typeface="+mn-cs"/>
          <a:sym typeface="Helvetica Neue"/>
        </a:defRPr>
      </a:lvl6pPr>
      <a:lvl7pPr marL="0" marR="0" indent="2743200" algn="l" defTabSz="2438400" rtl="0" latinLnBrk="0">
        <a:lnSpc>
          <a:spcPct val="80000"/>
        </a:lnSpc>
        <a:spcBef>
          <a:spcPts val="0"/>
        </a:spcBef>
        <a:spcAft>
          <a:spcPts val="0"/>
        </a:spcAft>
        <a:buClrTx/>
        <a:buSzTx/>
        <a:buFontTx/>
        <a:buNone/>
        <a:defRPr sz="8500" b="1" i="0" u="none" strike="noStrike" cap="none" spc="-170" baseline="0">
          <a:solidFill>
            <a:srgbClr val="000000"/>
          </a:solidFill>
          <a:uFillTx/>
          <a:latin typeface="+mn-lt"/>
          <a:ea typeface="+mn-ea"/>
          <a:cs typeface="+mn-cs"/>
          <a:sym typeface="Helvetica Neue"/>
        </a:defRPr>
      </a:lvl7pPr>
      <a:lvl8pPr marL="0" marR="0" indent="3200400" algn="l" defTabSz="2438400" rtl="0" latinLnBrk="0">
        <a:lnSpc>
          <a:spcPct val="80000"/>
        </a:lnSpc>
        <a:spcBef>
          <a:spcPts val="0"/>
        </a:spcBef>
        <a:spcAft>
          <a:spcPts val="0"/>
        </a:spcAft>
        <a:buClrTx/>
        <a:buSzTx/>
        <a:buFontTx/>
        <a:buNone/>
        <a:defRPr sz="8500" b="1" i="0" u="none" strike="noStrike" cap="none" spc="-170" baseline="0">
          <a:solidFill>
            <a:srgbClr val="000000"/>
          </a:solidFill>
          <a:uFillTx/>
          <a:latin typeface="+mn-lt"/>
          <a:ea typeface="+mn-ea"/>
          <a:cs typeface="+mn-cs"/>
          <a:sym typeface="Helvetica Neue"/>
        </a:defRPr>
      </a:lvl8pPr>
      <a:lvl9pPr marL="0" marR="0" indent="3657600" algn="l" defTabSz="2438400" rtl="0" latinLnBrk="0">
        <a:lnSpc>
          <a:spcPct val="80000"/>
        </a:lnSpc>
        <a:spcBef>
          <a:spcPts val="0"/>
        </a:spcBef>
        <a:spcAft>
          <a:spcPts val="0"/>
        </a:spcAft>
        <a:buClrTx/>
        <a:buSzTx/>
        <a:buFontTx/>
        <a:buNone/>
        <a:defRPr sz="8500" b="1" i="0" u="none" strike="noStrike" cap="none" spc="-170" baseline="0">
          <a:solidFill>
            <a:srgbClr val="000000"/>
          </a:solidFill>
          <a:uFillTx/>
          <a:latin typeface="+mn-lt"/>
          <a:ea typeface="+mn-ea"/>
          <a:cs typeface="+mn-cs"/>
          <a:sym typeface="Helvetica Neue"/>
        </a:defRPr>
      </a:lvl9pPr>
    </p:titleStyle>
    <p:bodyStyle>
      <a:lvl1pPr marL="609600" marR="0" indent="-609600" algn="l" defTabSz="2438400" rtl="0" latinLnBrk="0">
        <a:lnSpc>
          <a:spcPct val="90000"/>
        </a:lnSpc>
        <a:spcBef>
          <a:spcPts val="4500"/>
        </a:spcBef>
        <a:spcAft>
          <a:spcPts val="0"/>
        </a:spcAft>
        <a:buClrTx/>
        <a:buSzPct val="123000"/>
        <a:buFontTx/>
        <a:buChar char="•"/>
        <a:defRPr sz="4800" b="0" i="0" u="none" strike="noStrike" cap="none" spc="0" baseline="0">
          <a:solidFill>
            <a:srgbClr val="000000"/>
          </a:solidFill>
          <a:uFillTx/>
          <a:latin typeface="+mn-lt"/>
          <a:ea typeface="+mn-ea"/>
          <a:cs typeface="+mn-cs"/>
          <a:sym typeface="Helvetica Neue"/>
        </a:defRPr>
      </a:lvl1pPr>
      <a:lvl2pPr marL="1219200" marR="0" indent="-609600" algn="l" defTabSz="2438400" rtl="0" latinLnBrk="0">
        <a:lnSpc>
          <a:spcPct val="90000"/>
        </a:lnSpc>
        <a:spcBef>
          <a:spcPts val="4500"/>
        </a:spcBef>
        <a:spcAft>
          <a:spcPts val="0"/>
        </a:spcAft>
        <a:buClrTx/>
        <a:buSzPct val="123000"/>
        <a:buFontTx/>
        <a:buChar char="•"/>
        <a:defRPr sz="4800" b="0" i="0" u="none" strike="noStrike" cap="none" spc="0" baseline="0">
          <a:solidFill>
            <a:srgbClr val="000000"/>
          </a:solidFill>
          <a:uFillTx/>
          <a:latin typeface="+mn-lt"/>
          <a:ea typeface="+mn-ea"/>
          <a:cs typeface="+mn-cs"/>
          <a:sym typeface="Helvetica Neue"/>
        </a:defRPr>
      </a:lvl2pPr>
      <a:lvl3pPr marL="1828800" marR="0" indent="-609600" algn="l" defTabSz="2438400" rtl="0" latinLnBrk="0">
        <a:lnSpc>
          <a:spcPct val="90000"/>
        </a:lnSpc>
        <a:spcBef>
          <a:spcPts val="4500"/>
        </a:spcBef>
        <a:spcAft>
          <a:spcPts val="0"/>
        </a:spcAft>
        <a:buClrTx/>
        <a:buSzPct val="123000"/>
        <a:buFontTx/>
        <a:buChar char="•"/>
        <a:defRPr sz="4800" b="0" i="0" u="none" strike="noStrike" cap="none" spc="0" baseline="0">
          <a:solidFill>
            <a:srgbClr val="000000"/>
          </a:solidFill>
          <a:uFillTx/>
          <a:latin typeface="+mn-lt"/>
          <a:ea typeface="+mn-ea"/>
          <a:cs typeface="+mn-cs"/>
          <a:sym typeface="Helvetica Neue"/>
        </a:defRPr>
      </a:lvl3pPr>
      <a:lvl4pPr marL="2438400" marR="0" indent="-609600" algn="l" defTabSz="2438400" rtl="0" latinLnBrk="0">
        <a:lnSpc>
          <a:spcPct val="90000"/>
        </a:lnSpc>
        <a:spcBef>
          <a:spcPts val="4500"/>
        </a:spcBef>
        <a:spcAft>
          <a:spcPts val="0"/>
        </a:spcAft>
        <a:buClrTx/>
        <a:buSzPct val="123000"/>
        <a:buFontTx/>
        <a:buChar char="•"/>
        <a:defRPr sz="4800" b="0" i="0" u="none" strike="noStrike" cap="none" spc="0" baseline="0">
          <a:solidFill>
            <a:srgbClr val="000000"/>
          </a:solidFill>
          <a:uFillTx/>
          <a:latin typeface="+mn-lt"/>
          <a:ea typeface="+mn-ea"/>
          <a:cs typeface="+mn-cs"/>
          <a:sym typeface="Helvetica Neue"/>
        </a:defRPr>
      </a:lvl4pPr>
      <a:lvl5pPr marL="3048000" marR="0" indent="-609600" algn="l" defTabSz="2438400" rtl="0" latinLnBrk="0">
        <a:lnSpc>
          <a:spcPct val="90000"/>
        </a:lnSpc>
        <a:spcBef>
          <a:spcPts val="4500"/>
        </a:spcBef>
        <a:spcAft>
          <a:spcPts val="0"/>
        </a:spcAft>
        <a:buClrTx/>
        <a:buSzPct val="123000"/>
        <a:buFontTx/>
        <a:buChar char="•"/>
        <a:defRPr sz="4800" b="0" i="0" u="none" strike="noStrike" cap="none" spc="0" baseline="0">
          <a:solidFill>
            <a:srgbClr val="000000"/>
          </a:solidFill>
          <a:uFillTx/>
          <a:latin typeface="+mn-lt"/>
          <a:ea typeface="+mn-ea"/>
          <a:cs typeface="+mn-cs"/>
          <a:sym typeface="Helvetica Neue"/>
        </a:defRPr>
      </a:lvl5pPr>
      <a:lvl6pPr marL="3657600" marR="0" indent="-609600" algn="l" defTabSz="2438400" rtl="0" latinLnBrk="0">
        <a:lnSpc>
          <a:spcPct val="90000"/>
        </a:lnSpc>
        <a:spcBef>
          <a:spcPts val="4500"/>
        </a:spcBef>
        <a:spcAft>
          <a:spcPts val="0"/>
        </a:spcAft>
        <a:buClrTx/>
        <a:buSzPct val="123000"/>
        <a:buFontTx/>
        <a:buChar char="•"/>
        <a:defRPr sz="4800" b="0" i="0" u="none" strike="noStrike" cap="none" spc="0" baseline="0">
          <a:solidFill>
            <a:srgbClr val="000000"/>
          </a:solidFill>
          <a:uFillTx/>
          <a:latin typeface="+mn-lt"/>
          <a:ea typeface="+mn-ea"/>
          <a:cs typeface="+mn-cs"/>
          <a:sym typeface="Helvetica Neue"/>
        </a:defRPr>
      </a:lvl6pPr>
      <a:lvl7pPr marL="4267200" marR="0" indent="-609600" algn="l" defTabSz="2438400" rtl="0" latinLnBrk="0">
        <a:lnSpc>
          <a:spcPct val="90000"/>
        </a:lnSpc>
        <a:spcBef>
          <a:spcPts val="4500"/>
        </a:spcBef>
        <a:spcAft>
          <a:spcPts val="0"/>
        </a:spcAft>
        <a:buClrTx/>
        <a:buSzPct val="123000"/>
        <a:buFontTx/>
        <a:buChar char="•"/>
        <a:defRPr sz="4800" b="0" i="0" u="none" strike="noStrike" cap="none" spc="0" baseline="0">
          <a:solidFill>
            <a:srgbClr val="000000"/>
          </a:solidFill>
          <a:uFillTx/>
          <a:latin typeface="+mn-lt"/>
          <a:ea typeface="+mn-ea"/>
          <a:cs typeface="+mn-cs"/>
          <a:sym typeface="Helvetica Neue"/>
        </a:defRPr>
      </a:lvl7pPr>
      <a:lvl8pPr marL="4876800" marR="0" indent="-609600" algn="l" defTabSz="2438400" rtl="0" latinLnBrk="0">
        <a:lnSpc>
          <a:spcPct val="90000"/>
        </a:lnSpc>
        <a:spcBef>
          <a:spcPts val="4500"/>
        </a:spcBef>
        <a:spcAft>
          <a:spcPts val="0"/>
        </a:spcAft>
        <a:buClrTx/>
        <a:buSzPct val="123000"/>
        <a:buFontTx/>
        <a:buChar char="•"/>
        <a:defRPr sz="4800" b="0" i="0" u="none" strike="noStrike" cap="none" spc="0" baseline="0">
          <a:solidFill>
            <a:srgbClr val="000000"/>
          </a:solidFill>
          <a:uFillTx/>
          <a:latin typeface="+mn-lt"/>
          <a:ea typeface="+mn-ea"/>
          <a:cs typeface="+mn-cs"/>
          <a:sym typeface="Helvetica Neue"/>
        </a:defRPr>
      </a:lvl8pPr>
      <a:lvl9pPr marL="5486400" marR="0" indent="-609600" algn="l" defTabSz="2438400" rtl="0" latinLnBrk="0">
        <a:lnSpc>
          <a:spcPct val="90000"/>
        </a:lnSpc>
        <a:spcBef>
          <a:spcPts val="4500"/>
        </a:spcBef>
        <a:spcAft>
          <a:spcPts val="0"/>
        </a:spcAft>
        <a:buClrTx/>
        <a:buSzPct val="123000"/>
        <a:buFontTx/>
        <a:buChar char="•"/>
        <a:defRPr sz="4800" b="0" i="0" u="none" strike="noStrike" cap="none" spc="0" baseline="0">
          <a:solidFill>
            <a:srgbClr val="000000"/>
          </a:solidFill>
          <a:uFillTx/>
          <a:latin typeface="+mn-lt"/>
          <a:ea typeface="+mn-ea"/>
          <a:cs typeface="+mn-cs"/>
          <a:sym typeface="Helvetica Neue"/>
        </a:defRPr>
      </a:lvl9pPr>
    </p:bodyStyle>
    <p:other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image" Target="../media/image8.tiff"/></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image" Target="../media/image1.png"/><Relationship Id="rId1" Type="http://schemas.openxmlformats.org/officeDocument/2006/relationships/image" Target="../media/image4.tiff"/></Relationships>
</file>

<file path=ppt/slides/_rels/slide11.xml.rels><?xml version="1.0" encoding="UTF-8" standalone="yes"?>
<Relationships xmlns="http://schemas.openxmlformats.org/package/2006/relationships"><Relationship Id="rId6" Type="http://schemas.openxmlformats.org/officeDocument/2006/relationships/slideLayout" Target="../slideLayouts/slideLayout3.xml"/><Relationship Id="rId5" Type="http://schemas.openxmlformats.org/officeDocument/2006/relationships/image" Target="../media/image12.svg"/><Relationship Id="rId4" Type="http://schemas.openxmlformats.org/officeDocument/2006/relationships/image" Target="../media/image10.png"/><Relationship Id="rId3" Type="http://schemas.openxmlformats.org/officeDocument/2006/relationships/image" Target="../media/image8.tiff"/><Relationship Id="rId2" Type="http://schemas.openxmlformats.org/officeDocument/2006/relationships/image" Target="../media/image1.png"/><Relationship Id="rId1" Type="http://schemas.openxmlformats.org/officeDocument/2006/relationships/image" Target="../media/image1.tiff"/></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1.tiff"/><Relationship Id="rId1" Type="http://schemas.openxmlformats.org/officeDocument/2006/relationships/image" Target="../media/image1.png"/></Relationships>
</file>

<file path=ppt/slides/_rels/slide13.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png"/><Relationship Id="rId3" Type="http://schemas.openxmlformats.org/officeDocument/2006/relationships/image" Target="../media/image2.tiff"/><Relationship Id="rId2" Type="http://schemas.openxmlformats.org/officeDocument/2006/relationships/image" Target="../media/image1.tiff"/><Relationship Id="rId1" Type="http://schemas.openxmlformats.org/officeDocument/2006/relationships/image" Target="../media/image13.tiff"/></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image" Target="../media/image1.png"/><Relationship Id="rId1" Type="http://schemas.openxmlformats.org/officeDocument/2006/relationships/image" Target="../media/image4.tiff"/></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1.tiff"/><Relationship Id="rId1" Type="http://schemas.openxmlformats.org/officeDocument/2006/relationships/image" Target="../media/image1.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png"/><Relationship Id="rId1" Type="http://schemas.openxmlformats.org/officeDocument/2006/relationships/image" Target="../media/image1.tiff"/></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2.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12.xml"/><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image" Target="../media/image2.png"/></Relationships>
</file>

<file path=ppt/slides/_rels/slide3.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3.xml"/><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image" Target="../media/image4.png"/></Relationships>
</file>

<file path=ppt/slides/_rels/slide4.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8.tiff"/><Relationship Id="rId2" Type="http://schemas.openxmlformats.org/officeDocument/2006/relationships/image" Target="../media/image1.png"/><Relationship Id="rId1" Type="http://schemas.openxmlformats.org/officeDocument/2006/relationships/image" Target="../media/image1.tiff"/></Relationships>
</file>

<file path=ppt/slides/_rels/slide5.xml.rels><?xml version="1.0" encoding="UTF-8" standalone="yes"?>
<Relationships xmlns="http://schemas.openxmlformats.org/package/2006/relationships"><Relationship Id="rId4" Type="http://schemas.openxmlformats.org/officeDocument/2006/relationships/slideLayout" Target="../slideLayouts/slideLayout9.xml"/><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image" Target="../media/image4.tiff"/></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image" Target="../media/image3.tiff"/><Relationship Id="rId1" Type="http://schemas.openxmlformats.org/officeDocument/2006/relationships/image" Target="../media/image1.png"/></Relationships>
</file>

<file path=ppt/slides/_rels/slide7.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image" Target="../media/image11.svg"/><Relationship Id="rId7" Type="http://schemas.openxmlformats.org/officeDocument/2006/relationships/image" Target="../media/image9.png"/><Relationship Id="rId6" Type="http://schemas.openxmlformats.org/officeDocument/2006/relationships/image" Target="../media/image10.svg"/><Relationship Id="rId5" Type="http://schemas.openxmlformats.org/officeDocument/2006/relationships/image" Target="../media/image8.png"/><Relationship Id="rId4" Type="http://schemas.openxmlformats.org/officeDocument/2006/relationships/image" Target="../media/image9.svg"/><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image" Target="../media/image4.tiff"/></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image" Target="../media/image1.png"/><Relationship Id="rId1" Type="http://schemas.openxmlformats.org/officeDocument/2006/relationships/image" Target="../media/image4.tiff"/></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image" Target="../media/image1.png"/><Relationship Id="rId1" Type="http://schemas.openxmlformats.org/officeDocument/2006/relationships/image" Target="../media/image4.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9" name="Изображение" descr="Изображение"/>
          <p:cNvPicPr>
            <a:picLocks noChangeAspect="true"/>
          </p:cNvPicPr>
          <p:nvPr/>
        </p:nvPicPr>
        <p:blipFill>
          <a:blip r:embed="rId1"/>
          <a:srcRect l="3607"/>
          <a:stretch>
            <a:fillRect/>
          </a:stretch>
        </p:blipFill>
        <p:spPr>
          <a:xfrm>
            <a:off x="9910902" y="2588551"/>
            <a:ext cx="16632233" cy="11121606"/>
          </a:xfrm>
          <a:prstGeom prst="rect">
            <a:avLst/>
          </a:prstGeom>
          <a:ln w="12700">
            <a:miter lim="400000"/>
            <a:headEnd/>
            <a:tailEnd/>
          </a:ln>
        </p:spPr>
      </p:pic>
      <p:sp>
        <p:nvSpPr>
          <p:cNvPr id="120" name="Presentation Title"/>
          <p:cNvSpPr txBox="true"/>
          <p:nvPr/>
        </p:nvSpPr>
        <p:spPr>
          <a:xfrm>
            <a:off x="1544320" y="3058795"/>
            <a:ext cx="9921240" cy="3179445"/>
          </a:xfrm>
          <a:prstGeom prst="rect">
            <a:avLst/>
          </a:prstGeom>
          <a:ln w="12700">
            <a:miter lim="400000"/>
          </a:ln>
        </p:spPr>
        <p:txBody>
          <a:bodyPr wrap="square" lIns="50800" tIns="50800" rIns="50800" bIns="50800" anchor="ctr">
            <a:spAutoFit/>
          </a:bodyPr>
          <a:lstStyle/>
          <a:p>
            <a:pPr algn="l">
              <a:defRPr sz="10000" b="1">
                <a:solidFill>
                  <a:srgbClr val="FFFFFF"/>
                </a:solidFill>
              </a:defRPr>
            </a:pPr>
            <a:r>
              <a:rPr lang="en-US" altLang="zh-CN"/>
              <a:t>Zeitgeist</a:t>
            </a:r>
            <a:endParaRPr lang="en-US" altLang="zh-CN"/>
          </a:p>
          <a:p>
            <a:pPr algn="l">
              <a:defRPr sz="10000" b="1">
                <a:solidFill>
                  <a:srgbClr val="FFFFFF"/>
                </a:solidFill>
              </a:defRPr>
            </a:pPr>
            <a:r>
              <a:rPr lang="zh-CN" altLang="en-US"/>
              <a:t>与预测市场</a:t>
            </a:r>
            <a:endParaRPr lang="zh-CN" altLang="en-US"/>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7" name="Изображение" descr="Изображение"/>
          <p:cNvPicPr>
            <a:picLocks noChangeAspect="true"/>
          </p:cNvPicPr>
          <p:nvPr/>
        </p:nvPicPr>
        <p:blipFill>
          <a:blip r:embed="rId1"/>
          <a:stretch>
            <a:fillRect/>
          </a:stretch>
        </p:blipFill>
        <p:spPr>
          <a:xfrm>
            <a:off x="-1" y="4428"/>
            <a:ext cx="24384001" cy="5223544"/>
          </a:xfrm>
          <a:prstGeom prst="rect">
            <a:avLst/>
          </a:prstGeom>
          <a:ln w="12700">
            <a:miter lim="400000"/>
            <a:headEnd/>
            <a:tailEnd/>
          </a:ln>
        </p:spPr>
      </p:pic>
      <p:pic>
        <p:nvPicPr>
          <p:cNvPr id="228" name="Изображение" descr="Изображение"/>
          <p:cNvPicPr>
            <a:picLocks noChangeAspect="true"/>
          </p:cNvPicPr>
          <p:nvPr/>
        </p:nvPicPr>
        <p:blipFill>
          <a:blip r:embed="rId2"/>
          <a:stretch>
            <a:fillRect/>
          </a:stretch>
        </p:blipFill>
        <p:spPr>
          <a:xfrm>
            <a:off x="1491970" y="940539"/>
            <a:ext cx="3301400" cy="809619"/>
          </a:xfrm>
          <a:prstGeom prst="rect">
            <a:avLst/>
          </a:prstGeom>
          <a:ln w="12700">
            <a:miter lim="400000"/>
            <a:headEnd/>
            <a:tailEnd/>
          </a:ln>
        </p:spPr>
      </p:pic>
      <p:sp>
        <p:nvSpPr>
          <p:cNvPr id="157" name="Zeitgeist is an evolving blockchain for prediction markets and futarchy"/>
          <p:cNvSpPr txBox="true"/>
          <p:nvPr/>
        </p:nvSpPr>
        <p:spPr>
          <a:xfrm>
            <a:off x="11350678" y="495935"/>
            <a:ext cx="10926754" cy="932180"/>
          </a:xfrm>
          <a:prstGeom prst="rect">
            <a:avLst/>
          </a:prstGeom>
          <a:ln w="12700">
            <a:miter lim="400000"/>
          </a:ln>
        </p:spPr>
        <p:txBody>
          <a:bodyPr lIns="50800" tIns="50800" rIns="50800" bIns="50800" anchor="ctr">
            <a:spAutoFit/>
          </a:bodyPr>
          <a:lstStyle>
            <a:lvl1pPr algn="l">
              <a:defRPr sz="6000" b="1">
                <a:solidFill>
                  <a:srgbClr val="FFFFFF"/>
                </a:solidFill>
              </a:defRPr>
            </a:lvl1pPr>
          </a:lstStyle>
          <a:p>
            <a:r>
              <a:rPr lang="en-US" altLang="zh-CN" sz="5400">
                <a:latin typeface="微软雅黑" panose="020B0503020204020204" charset="-122"/>
                <a:ea typeface="微软雅黑" panose="020B0503020204020204" charset="-122"/>
              </a:rPr>
              <a:t>LMSR——</a:t>
            </a:r>
            <a:r>
              <a:rPr lang="zh-CN" altLang="en-US" sz="5400">
                <a:latin typeface="微软雅黑" panose="020B0503020204020204" charset="-122"/>
                <a:ea typeface="微软雅黑" panose="020B0503020204020204" charset="-122"/>
              </a:rPr>
              <a:t>对数市场评分规则</a:t>
            </a:r>
            <a:endParaRPr lang="zh-CN" altLang="en-US" sz="5400">
              <a:latin typeface="微软雅黑" panose="020B0503020204020204" charset="-122"/>
              <a:ea typeface="微软雅黑" panose="020B0503020204020204" charset="-122"/>
            </a:endParaRPr>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7" name="Изображение" descr="Изображение"/>
          <p:cNvPicPr>
            <a:picLocks noChangeAspect="true"/>
          </p:cNvPicPr>
          <p:nvPr/>
        </p:nvPicPr>
        <p:blipFill>
          <a:blip r:embed="rId1"/>
          <a:srcRect l="18732"/>
          <a:stretch>
            <a:fillRect/>
          </a:stretch>
        </p:blipFill>
        <p:spPr>
          <a:xfrm>
            <a:off x="27188" y="0"/>
            <a:ext cx="10393162" cy="13716001"/>
          </a:xfrm>
          <a:prstGeom prst="rect">
            <a:avLst/>
          </a:prstGeom>
          <a:ln w="12700">
            <a:miter lim="400000"/>
            <a:headEnd/>
            <a:tailEnd/>
          </a:ln>
        </p:spPr>
      </p:pic>
      <p:pic>
        <p:nvPicPr>
          <p:cNvPr id="168" name="Изображение" descr="Изображение"/>
          <p:cNvPicPr>
            <a:picLocks noChangeAspect="true"/>
          </p:cNvPicPr>
          <p:nvPr/>
        </p:nvPicPr>
        <p:blipFill>
          <a:blip r:embed="rId2"/>
          <a:stretch>
            <a:fillRect/>
          </a:stretch>
        </p:blipFill>
        <p:spPr>
          <a:xfrm>
            <a:off x="1491970" y="940539"/>
            <a:ext cx="3301400" cy="809619"/>
          </a:xfrm>
          <a:prstGeom prst="rect">
            <a:avLst/>
          </a:prstGeom>
          <a:ln w="12700">
            <a:miter lim="400000"/>
            <a:headEnd/>
            <a:tailEnd/>
          </a:ln>
        </p:spPr>
      </p:pic>
      <p:sp>
        <p:nvSpPr>
          <p:cNvPr id="169" name="How It Works"/>
          <p:cNvSpPr txBox="true"/>
          <p:nvPr/>
        </p:nvSpPr>
        <p:spPr>
          <a:xfrm>
            <a:off x="13389663" y="1189355"/>
            <a:ext cx="10926754" cy="1024890"/>
          </a:xfrm>
          <a:prstGeom prst="rect">
            <a:avLst/>
          </a:prstGeom>
          <a:ln w="12700">
            <a:miter lim="400000"/>
          </a:ln>
        </p:spPr>
        <p:txBody>
          <a:bodyPr lIns="50800" tIns="50800" rIns="50800" bIns="50800" anchor="ctr">
            <a:spAutoFit/>
          </a:bodyPr>
          <a:lstStyle>
            <a:lvl1pPr algn="l">
              <a:defRPr sz="6000" b="1">
                <a:solidFill>
                  <a:srgbClr val="FFFFFF"/>
                </a:solidFill>
              </a:defRPr>
            </a:lvl1pPr>
          </a:lstStyle>
          <a:p>
            <a:r>
              <a:rPr lang="zh-CN">
                <a:ea typeface="宋体" charset="0"/>
              </a:rPr>
              <a:t>理想的预测市场模型</a:t>
            </a:r>
            <a:endParaRPr lang="zh-CN">
              <a:ea typeface="宋体" charset="0"/>
            </a:endParaRPr>
          </a:p>
        </p:txBody>
      </p:sp>
      <p:pic>
        <p:nvPicPr>
          <p:cNvPr id="191" name="Изображение" descr="Изображение"/>
          <p:cNvPicPr>
            <a:picLocks noChangeAspect="true"/>
          </p:cNvPicPr>
          <p:nvPr/>
        </p:nvPicPr>
        <p:blipFill>
          <a:blip r:embed="rId3"/>
          <a:srcRect l="3607"/>
          <a:stretch>
            <a:fillRect/>
          </a:stretch>
        </p:blipFill>
        <p:spPr>
          <a:xfrm>
            <a:off x="959901" y="3707370"/>
            <a:ext cx="11810791" cy="7897616"/>
          </a:xfrm>
          <a:prstGeom prst="rect">
            <a:avLst/>
          </a:prstGeom>
          <a:ln w="12700">
            <a:miter lim="400000"/>
            <a:headEnd/>
            <a:tailEnd/>
          </a:ln>
        </p:spPr>
      </p:pic>
      <p:grpSp>
        <p:nvGrpSpPr>
          <p:cNvPr id="2" name="Group 1"/>
          <p:cNvGrpSpPr/>
          <p:nvPr/>
        </p:nvGrpSpPr>
        <p:grpSpPr>
          <a:xfrm>
            <a:off x="9872980" y="4956175"/>
            <a:ext cx="14083030" cy="6467475"/>
            <a:chOff x="18261" y="6700"/>
            <a:chExt cx="13360" cy="5987"/>
          </a:xfrm>
        </p:grpSpPr>
        <p:cxnSp>
          <p:nvCxnSpPr>
            <p:cNvPr id="57" name="Straight Connector 56"/>
            <p:cNvCxnSpPr>
              <a:stCxn id="58" idx="4"/>
              <a:endCxn id="61" idx="0"/>
            </p:cNvCxnSpPr>
            <p:nvPr/>
          </p:nvCxnSpPr>
          <p:spPr>
            <a:xfrm>
              <a:off x="26573" y="7483"/>
              <a:ext cx="0" cy="4422"/>
            </a:xfrm>
            <a:prstGeom prst="line">
              <a:avLst/>
            </a:prstGeom>
            <a:ln>
              <a:solidFill>
                <a:schemeClr val="bg2">
                  <a:lumMod val="90000"/>
                </a:schemeClr>
              </a:solidFill>
            </a:ln>
          </p:spPr>
          <p:style>
            <a:lnRef idx="1">
              <a:schemeClr val="dk1"/>
            </a:lnRef>
            <a:fillRef idx="0">
              <a:schemeClr val="dk1"/>
            </a:fillRef>
            <a:effectRef idx="0">
              <a:schemeClr val="dk1"/>
            </a:effectRef>
            <a:fontRef idx="minor">
              <a:schemeClr val="tx1"/>
            </a:fontRef>
          </p:style>
        </p:cxnSp>
        <p:sp>
          <p:nvSpPr>
            <p:cNvPr id="58" name="Oval 57"/>
            <p:cNvSpPr/>
            <p:nvPr/>
          </p:nvSpPr>
          <p:spPr>
            <a:xfrm>
              <a:off x="26415" y="7167"/>
              <a:ext cx="316" cy="31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1350"/>
            </a:p>
          </p:txBody>
        </p:sp>
        <p:sp>
          <p:nvSpPr>
            <p:cNvPr id="59" name="Oval 58"/>
            <p:cNvSpPr/>
            <p:nvPr/>
          </p:nvSpPr>
          <p:spPr>
            <a:xfrm>
              <a:off x="26415" y="8746"/>
              <a:ext cx="316" cy="316"/>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1350"/>
            </a:p>
          </p:txBody>
        </p:sp>
        <p:sp>
          <p:nvSpPr>
            <p:cNvPr id="60" name="Oval 59"/>
            <p:cNvSpPr/>
            <p:nvPr/>
          </p:nvSpPr>
          <p:spPr>
            <a:xfrm>
              <a:off x="26415" y="10325"/>
              <a:ext cx="316" cy="31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1350"/>
            </a:p>
          </p:txBody>
        </p:sp>
        <p:sp>
          <p:nvSpPr>
            <p:cNvPr id="61" name="Oval 60"/>
            <p:cNvSpPr/>
            <p:nvPr/>
          </p:nvSpPr>
          <p:spPr>
            <a:xfrm>
              <a:off x="26415" y="11905"/>
              <a:ext cx="316" cy="316"/>
            </a:xfrm>
            <a:prstGeom prst="ellipse">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1350"/>
            </a:p>
          </p:txBody>
        </p:sp>
        <p:cxnSp>
          <p:nvCxnSpPr>
            <p:cNvPr id="62" name="Straight Connector 61"/>
            <p:cNvCxnSpPr/>
            <p:nvPr/>
          </p:nvCxnSpPr>
          <p:spPr>
            <a:xfrm>
              <a:off x="25964" y="9694"/>
              <a:ext cx="609" cy="0"/>
            </a:xfrm>
            <a:prstGeom prst="line">
              <a:avLst/>
            </a:prstGeom>
            <a:ln>
              <a:solidFill>
                <a:schemeClr val="bg2">
                  <a:lumMod val="90000"/>
                </a:schemeClr>
              </a:solidFill>
            </a:ln>
          </p:spPr>
          <p:style>
            <a:lnRef idx="1">
              <a:schemeClr val="dk1"/>
            </a:lnRef>
            <a:fillRef idx="0">
              <a:schemeClr val="dk1"/>
            </a:fillRef>
            <a:effectRef idx="0">
              <a:schemeClr val="dk1"/>
            </a:effectRef>
            <a:fontRef idx="minor">
              <a:schemeClr val="tx1"/>
            </a:fontRef>
          </p:style>
        </p:cxnSp>
        <p:cxnSp>
          <p:nvCxnSpPr>
            <p:cNvPr id="63" name="Straight Connector 62"/>
            <p:cNvCxnSpPr/>
            <p:nvPr/>
          </p:nvCxnSpPr>
          <p:spPr>
            <a:xfrm flipV="true">
              <a:off x="23308" y="7483"/>
              <a:ext cx="0" cy="4421"/>
            </a:xfrm>
            <a:prstGeom prst="line">
              <a:avLst/>
            </a:prstGeom>
            <a:ln>
              <a:solidFill>
                <a:schemeClr val="bg2">
                  <a:lumMod val="90000"/>
                </a:schemeClr>
              </a:solidFill>
            </a:ln>
          </p:spPr>
          <p:style>
            <a:lnRef idx="1">
              <a:schemeClr val="dk1"/>
            </a:lnRef>
            <a:fillRef idx="0">
              <a:schemeClr val="dk1"/>
            </a:fillRef>
            <a:effectRef idx="0">
              <a:schemeClr val="dk1"/>
            </a:effectRef>
            <a:fontRef idx="minor">
              <a:schemeClr val="tx1"/>
            </a:fontRef>
          </p:style>
        </p:cxnSp>
        <p:sp>
          <p:nvSpPr>
            <p:cNvPr id="64" name="Oval 63"/>
            <p:cNvSpPr/>
            <p:nvPr/>
          </p:nvSpPr>
          <p:spPr>
            <a:xfrm rot="10800000">
              <a:off x="23150" y="11905"/>
              <a:ext cx="316" cy="316"/>
            </a:xfrm>
            <a:prstGeom prst="ellipse">
              <a:avLst/>
            </a:prstGeom>
            <a:solidFill>
              <a:srgbClr val="EB1E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1350"/>
            </a:p>
          </p:txBody>
        </p:sp>
        <p:sp>
          <p:nvSpPr>
            <p:cNvPr id="65" name="Oval 64"/>
            <p:cNvSpPr/>
            <p:nvPr/>
          </p:nvSpPr>
          <p:spPr>
            <a:xfrm rot="10800000">
              <a:off x="23150" y="10325"/>
              <a:ext cx="316" cy="31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1350"/>
            </a:p>
          </p:txBody>
        </p:sp>
        <p:sp>
          <p:nvSpPr>
            <p:cNvPr id="66" name="Oval 65"/>
            <p:cNvSpPr/>
            <p:nvPr/>
          </p:nvSpPr>
          <p:spPr>
            <a:xfrm rot="10800000">
              <a:off x="23150" y="8746"/>
              <a:ext cx="316" cy="31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1350"/>
            </a:p>
          </p:txBody>
        </p:sp>
        <p:sp>
          <p:nvSpPr>
            <p:cNvPr id="67" name="Oval 66"/>
            <p:cNvSpPr/>
            <p:nvPr/>
          </p:nvSpPr>
          <p:spPr>
            <a:xfrm rot="10800000">
              <a:off x="23150" y="7167"/>
              <a:ext cx="316" cy="31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1350"/>
            </a:p>
          </p:txBody>
        </p:sp>
        <p:cxnSp>
          <p:nvCxnSpPr>
            <p:cNvPr id="68" name="Straight Connector 67"/>
            <p:cNvCxnSpPr/>
            <p:nvPr/>
          </p:nvCxnSpPr>
          <p:spPr>
            <a:xfrm rot="10800000" flipV="true">
              <a:off x="23308" y="9694"/>
              <a:ext cx="609" cy="0"/>
            </a:xfrm>
            <a:prstGeom prst="line">
              <a:avLst/>
            </a:prstGeom>
            <a:ln>
              <a:solidFill>
                <a:schemeClr val="bg2">
                  <a:lumMod val="90000"/>
                </a:schemeClr>
              </a:solidFill>
            </a:ln>
          </p:spPr>
          <p:style>
            <a:lnRef idx="1">
              <a:schemeClr val="dk1"/>
            </a:lnRef>
            <a:fillRef idx="0">
              <a:schemeClr val="dk1"/>
            </a:fillRef>
            <a:effectRef idx="0">
              <a:schemeClr val="dk1"/>
            </a:effectRef>
            <a:fontRef idx="minor">
              <a:schemeClr val="tx1"/>
            </a:fontRef>
          </p:style>
        </p:cxnSp>
        <p:grpSp>
          <p:nvGrpSpPr>
            <p:cNvPr id="69" name="Group 68"/>
            <p:cNvGrpSpPr/>
            <p:nvPr/>
          </p:nvGrpSpPr>
          <p:grpSpPr>
            <a:xfrm>
              <a:off x="27355" y="6700"/>
              <a:ext cx="4266" cy="1250"/>
              <a:chOff x="5692588" y="1560606"/>
              <a:chExt cx="3195918" cy="936812"/>
            </a:xfrm>
          </p:grpSpPr>
          <p:sp>
            <p:nvSpPr>
              <p:cNvPr id="70" name="Rectangle: Rounded Corners 69"/>
              <p:cNvSpPr/>
              <p:nvPr/>
            </p:nvSpPr>
            <p:spPr>
              <a:xfrm>
                <a:off x="5800164" y="1625600"/>
                <a:ext cx="3088342" cy="806824"/>
              </a:xfrm>
              <a:prstGeom prst="roundRect">
                <a:avLst>
                  <a:gd name="adj" fmla="val 50000"/>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1350"/>
              </a:p>
            </p:txBody>
          </p:sp>
          <p:sp>
            <p:nvSpPr>
              <p:cNvPr id="71" name="Rectangle: Rounded Corners 70"/>
              <p:cNvSpPr/>
              <p:nvPr/>
            </p:nvSpPr>
            <p:spPr>
              <a:xfrm>
                <a:off x="6279776" y="1780241"/>
                <a:ext cx="2420879" cy="497542"/>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r"/>
                <a:r>
                  <a:rPr lang="en-US" sz="2000" b="1">
                    <a:solidFill>
                      <a:schemeClr val="bg1"/>
                    </a:solidFill>
                  </a:rPr>
                  <a:t>能够提早进行交易，而不是要等到结果出来才可以</a:t>
                </a:r>
                <a:endParaRPr lang="en-US" sz="2000" b="1">
                  <a:solidFill>
                    <a:schemeClr val="bg1"/>
                  </a:solidFill>
                </a:endParaRPr>
              </a:p>
            </p:txBody>
          </p:sp>
          <p:sp>
            <p:nvSpPr>
              <p:cNvPr id="72" name="Oval 71"/>
              <p:cNvSpPr/>
              <p:nvPr/>
            </p:nvSpPr>
            <p:spPr>
              <a:xfrm>
                <a:off x="5692588" y="1560606"/>
                <a:ext cx="936812" cy="936812"/>
              </a:xfrm>
              <a:prstGeom prst="ellipse">
                <a:avLst/>
              </a:prstGeom>
              <a:solidFill>
                <a:srgbClr val="1C20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1350"/>
              </a:p>
            </p:txBody>
          </p:sp>
          <p:sp>
            <p:nvSpPr>
              <p:cNvPr id="87" name="Oval 86"/>
              <p:cNvSpPr/>
              <p:nvPr/>
            </p:nvSpPr>
            <p:spPr>
              <a:xfrm>
                <a:off x="5692588" y="1625600"/>
                <a:ext cx="806824" cy="80682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sz="2400" b="1"/>
                  <a:t>5</a:t>
                </a:r>
                <a:endParaRPr lang="en-US" sz="2400" b="1"/>
              </a:p>
            </p:txBody>
          </p:sp>
        </p:grpSp>
        <p:grpSp>
          <p:nvGrpSpPr>
            <p:cNvPr id="94" name="Group 93"/>
            <p:cNvGrpSpPr/>
            <p:nvPr/>
          </p:nvGrpSpPr>
          <p:grpSpPr>
            <a:xfrm>
              <a:off x="27355" y="8279"/>
              <a:ext cx="4266" cy="1250"/>
              <a:chOff x="5692588" y="1560606"/>
              <a:chExt cx="3195918" cy="936812"/>
            </a:xfrm>
          </p:grpSpPr>
          <p:sp>
            <p:nvSpPr>
              <p:cNvPr id="115" name="Rectangle: Rounded Corners 114"/>
              <p:cNvSpPr/>
              <p:nvPr/>
            </p:nvSpPr>
            <p:spPr>
              <a:xfrm>
                <a:off x="5800164" y="1625600"/>
                <a:ext cx="3088342" cy="806824"/>
              </a:xfrm>
              <a:prstGeom prst="roundRect">
                <a:avLst>
                  <a:gd name="adj" fmla="val 50000"/>
                </a:avLst>
              </a:prstGeom>
              <a:no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1350"/>
              </a:p>
            </p:txBody>
          </p:sp>
          <p:sp>
            <p:nvSpPr>
              <p:cNvPr id="116" name="Rectangle: Rounded Corners 115"/>
              <p:cNvSpPr/>
              <p:nvPr/>
            </p:nvSpPr>
            <p:spPr>
              <a:xfrm>
                <a:off x="6279776" y="1780241"/>
                <a:ext cx="2420879" cy="497542"/>
              </a:xfrm>
              <a:prstGeom prst="roundRect">
                <a:avLst>
                  <a:gd name="adj" fmla="val 5000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t>Lorem Ipsum</a:t>
                </a:r>
                <a:endParaRPr lang="en-US"/>
              </a:p>
            </p:txBody>
          </p:sp>
          <p:sp>
            <p:nvSpPr>
              <p:cNvPr id="117" name="Oval 116"/>
              <p:cNvSpPr/>
              <p:nvPr/>
            </p:nvSpPr>
            <p:spPr>
              <a:xfrm>
                <a:off x="5692588" y="1560606"/>
                <a:ext cx="936812" cy="936812"/>
              </a:xfrm>
              <a:prstGeom prst="ellipse">
                <a:avLst/>
              </a:prstGeom>
              <a:solidFill>
                <a:srgbClr val="1C20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1350"/>
              </a:p>
            </p:txBody>
          </p:sp>
          <p:sp>
            <p:nvSpPr>
              <p:cNvPr id="118" name="Oval 117"/>
              <p:cNvSpPr/>
              <p:nvPr/>
            </p:nvSpPr>
            <p:spPr>
              <a:xfrm>
                <a:off x="5692588" y="1625600"/>
                <a:ext cx="806824" cy="806824"/>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sz="2400" b="1"/>
                  <a:t>6</a:t>
                </a:r>
                <a:endParaRPr lang="en-US" sz="2400" b="1"/>
              </a:p>
            </p:txBody>
          </p:sp>
        </p:grpSp>
        <p:grpSp>
          <p:nvGrpSpPr>
            <p:cNvPr id="119" name="Group 118"/>
            <p:cNvGrpSpPr/>
            <p:nvPr/>
          </p:nvGrpSpPr>
          <p:grpSpPr>
            <a:xfrm>
              <a:off x="27355" y="9858"/>
              <a:ext cx="4266" cy="1250"/>
              <a:chOff x="5692588" y="1560606"/>
              <a:chExt cx="3195918" cy="936812"/>
            </a:xfrm>
          </p:grpSpPr>
          <p:sp>
            <p:nvSpPr>
              <p:cNvPr id="120" name="Rectangle: Rounded Corners 119"/>
              <p:cNvSpPr/>
              <p:nvPr/>
            </p:nvSpPr>
            <p:spPr>
              <a:xfrm>
                <a:off x="5800164" y="1625600"/>
                <a:ext cx="3088342" cy="806824"/>
              </a:xfrm>
              <a:prstGeom prst="roundRect">
                <a:avLst>
                  <a:gd name="adj" fmla="val 50000"/>
                </a:avLst>
              </a:prstGeom>
              <a:no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1350"/>
              </a:p>
            </p:txBody>
          </p:sp>
          <p:sp>
            <p:nvSpPr>
              <p:cNvPr id="121" name="Rectangle: Rounded Corners 120"/>
              <p:cNvSpPr/>
              <p:nvPr/>
            </p:nvSpPr>
            <p:spPr>
              <a:xfrm>
                <a:off x="6279776" y="1780241"/>
                <a:ext cx="2420879" cy="497542"/>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t>输出单个概率</a:t>
                </a:r>
                <a:endParaRPr lang="en-US"/>
              </a:p>
            </p:txBody>
          </p:sp>
          <p:sp>
            <p:nvSpPr>
              <p:cNvPr id="122" name="Oval 121"/>
              <p:cNvSpPr/>
              <p:nvPr/>
            </p:nvSpPr>
            <p:spPr>
              <a:xfrm>
                <a:off x="5692588" y="1560606"/>
                <a:ext cx="936812" cy="936812"/>
              </a:xfrm>
              <a:prstGeom prst="ellipse">
                <a:avLst/>
              </a:prstGeom>
              <a:solidFill>
                <a:srgbClr val="1C20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1350"/>
              </a:p>
            </p:txBody>
          </p:sp>
          <p:sp>
            <p:nvSpPr>
              <p:cNvPr id="123" name="Oval 122"/>
              <p:cNvSpPr/>
              <p:nvPr/>
            </p:nvSpPr>
            <p:spPr>
              <a:xfrm>
                <a:off x="5692588" y="1625600"/>
                <a:ext cx="806824" cy="806824"/>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sz="2400" b="1"/>
                  <a:t>7</a:t>
                </a:r>
                <a:endParaRPr lang="en-US" sz="2400" b="1"/>
              </a:p>
            </p:txBody>
          </p:sp>
        </p:grpSp>
        <p:grpSp>
          <p:nvGrpSpPr>
            <p:cNvPr id="124" name="Group 123"/>
            <p:cNvGrpSpPr/>
            <p:nvPr/>
          </p:nvGrpSpPr>
          <p:grpSpPr>
            <a:xfrm>
              <a:off x="27355" y="11437"/>
              <a:ext cx="4266" cy="1250"/>
              <a:chOff x="5692588" y="1560606"/>
              <a:chExt cx="3195918" cy="936812"/>
            </a:xfrm>
          </p:grpSpPr>
          <p:sp>
            <p:nvSpPr>
              <p:cNvPr id="125" name="Rectangle: Rounded Corners 124"/>
              <p:cNvSpPr/>
              <p:nvPr/>
            </p:nvSpPr>
            <p:spPr>
              <a:xfrm>
                <a:off x="5800164" y="1625600"/>
                <a:ext cx="3088342" cy="806824"/>
              </a:xfrm>
              <a:prstGeom prst="roundRect">
                <a:avLst>
                  <a:gd name="adj" fmla="val 50000"/>
                </a:avLst>
              </a:prstGeom>
              <a:noFill/>
              <a:ln w="57150">
                <a:solidFill>
                  <a:schemeClr val="tx2">
                    <a:lumMod val="90000"/>
                    <a:lumOff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1350"/>
              </a:p>
            </p:txBody>
          </p:sp>
          <p:sp>
            <p:nvSpPr>
              <p:cNvPr id="126" name="Rectangle: Rounded Corners 125"/>
              <p:cNvSpPr/>
              <p:nvPr/>
            </p:nvSpPr>
            <p:spPr>
              <a:xfrm>
                <a:off x="6279776" y="1780241"/>
                <a:ext cx="2420879" cy="497542"/>
              </a:xfrm>
              <a:prstGeom prst="roundRect">
                <a:avLst>
                  <a:gd name="adj" fmla="val 50000"/>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t>不允许套利</a:t>
                </a:r>
                <a:endParaRPr lang="en-US"/>
              </a:p>
            </p:txBody>
          </p:sp>
          <p:sp>
            <p:nvSpPr>
              <p:cNvPr id="127" name="Oval 126"/>
              <p:cNvSpPr/>
              <p:nvPr/>
            </p:nvSpPr>
            <p:spPr>
              <a:xfrm>
                <a:off x="5692588" y="1560606"/>
                <a:ext cx="936812" cy="936812"/>
              </a:xfrm>
              <a:prstGeom prst="ellipse">
                <a:avLst/>
              </a:prstGeom>
              <a:solidFill>
                <a:srgbClr val="1C20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1350"/>
              </a:p>
            </p:txBody>
          </p:sp>
          <p:sp>
            <p:nvSpPr>
              <p:cNvPr id="128" name="Oval 127"/>
              <p:cNvSpPr/>
              <p:nvPr/>
            </p:nvSpPr>
            <p:spPr>
              <a:xfrm>
                <a:off x="5692588" y="1625600"/>
                <a:ext cx="806824" cy="806824"/>
              </a:xfrm>
              <a:prstGeom prst="ellipse">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sz="2400" b="1"/>
                  <a:t>8</a:t>
                </a:r>
                <a:endParaRPr lang="en-US" sz="2400" b="1"/>
              </a:p>
            </p:txBody>
          </p:sp>
        </p:grpSp>
        <p:grpSp>
          <p:nvGrpSpPr>
            <p:cNvPr id="129" name="Group 128"/>
            <p:cNvGrpSpPr/>
            <p:nvPr/>
          </p:nvGrpSpPr>
          <p:grpSpPr>
            <a:xfrm flipH="true">
              <a:off x="18261" y="6700"/>
              <a:ext cx="4272" cy="1250"/>
              <a:chOff x="5692588" y="1560606"/>
              <a:chExt cx="3195918" cy="936812"/>
            </a:xfrm>
          </p:grpSpPr>
          <p:sp>
            <p:nvSpPr>
              <p:cNvPr id="130" name="Rectangle: Rounded Corners 129"/>
              <p:cNvSpPr/>
              <p:nvPr/>
            </p:nvSpPr>
            <p:spPr>
              <a:xfrm>
                <a:off x="5800164" y="1625600"/>
                <a:ext cx="3088342" cy="806824"/>
              </a:xfrm>
              <a:prstGeom prst="roundRect">
                <a:avLst>
                  <a:gd name="adj" fmla="val 50000"/>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1350"/>
              </a:p>
            </p:txBody>
          </p:sp>
          <p:sp>
            <p:nvSpPr>
              <p:cNvPr id="131" name="Rectangle: Rounded Corners 130"/>
              <p:cNvSpPr/>
              <p:nvPr/>
            </p:nvSpPr>
            <p:spPr>
              <a:xfrm>
                <a:off x="6279776" y="1780241"/>
                <a:ext cx="2420879" cy="497542"/>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a:r>
                  <a:rPr lang="en-US" sz="1800" b="1"/>
                  <a:t>当人们真实地使用他们对事</a:t>
                </a:r>
                <a:endParaRPr lang="en-US" sz="1800" b="1"/>
              </a:p>
              <a:p>
                <a:pPr algn="l"/>
                <a:r>
                  <a:rPr lang="en-US" sz="1800" b="1"/>
                  <a:t>件的主观概率时，预期收益</a:t>
                </a:r>
                <a:endParaRPr lang="en-US" sz="1800" b="1"/>
              </a:p>
              <a:p>
                <a:pPr algn="l"/>
                <a:r>
                  <a:rPr lang="en-US" sz="1800" b="1"/>
                  <a:t>最大化</a:t>
                </a:r>
                <a:endParaRPr lang="en-US" sz="1800" b="1"/>
              </a:p>
            </p:txBody>
          </p:sp>
          <p:sp>
            <p:nvSpPr>
              <p:cNvPr id="132" name="Oval 131"/>
              <p:cNvSpPr/>
              <p:nvPr/>
            </p:nvSpPr>
            <p:spPr>
              <a:xfrm>
                <a:off x="5692588" y="1560606"/>
                <a:ext cx="936812" cy="936812"/>
              </a:xfrm>
              <a:prstGeom prst="ellipse">
                <a:avLst/>
              </a:prstGeom>
              <a:solidFill>
                <a:srgbClr val="1C20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1350"/>
              </a:p>
            </p:txBody>
          </p:sp>
          <p:sp>
            <p:nvSpPr>
              <p:cNvPr id="133" name="Oval 132"/>
              <p:cNvSpPr/>
              <p:nvPr/>
            </p:nvSpPr>
            <p:spPr>
              <a:xfrm>
                <a:off x="5692588" y="1625600"/>
                <a:ext cx="806824" cy="8068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sz="2400" b="1"/>
                  <a:t>1</a:t>
                </a:r>
                <a:endParaRPr lang="en-US" sz="2400" b="1"/>
              </a:p>
            </p:txBody>
          </p:sp>
        </p:grpSp>
        <p:grpSp>
          <p:nvGrpSpPr>
            <p:cNvPr id="134" name="Group 133"/>
            <p:cNvGrpSpPr/>
            <p:nvPr/>
          </p:nvGrpSpPr>
          <p:grpSpPr>
            <a:xfrm flipH="true">
              <a:off x="18261" y="8279"/>
              <a:ext cx="4272" cy="1250"/>
              <a:chOff x="5692588" y="1560606"/>
              <a:chExt cx="3195918" cy="936812"/>
            </a:xfrm>
          </p:grpSpPr>
          <p:sp>
            <p:nvSpPr>
              <p:cNvPr id="135" name="Rectangle: Rounded Corners 134"/>
              <p:cNvSpPr/>
              <p:nvPr/>
            </p:nvSpPr>
            <p:spPr>
              <a:xfrm>
                <a:off x="5800164" y="1625600"/>
                <a:ext cx="3088342" cy="806824"/>
              </a:xfrm>
              <a:prstGeom prst="roundRect">
                <a:avLst>
                  <a:gd name="adj" fmla="val 50000"/>
                </a:avLst>
              </a:prstGeom>
              <a:noFill/>
              <a:ln w="571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1350"/>
              </a:p>
            </p:txBody>
          </p:sp>
          <p:sp>
            <p:nvSpPr>
              <p:cNvPr id="136" name="Rectangle: Rounded Corners 135"/>
              <p:cNvSpPr/>
              <p:nvPr/>
            </p:nvSpPr>
            <p:spPr>
              <a:xfrm>
                <a:off x="6279776" y="1780241"/>
                <a:ext cx="2420879" cy="497542"/>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a:r>
                  <a:rPr lang="en-US" b="1"/>
                  <a:t>允许指定概率和金</a:t>
                </a:r>
                <a:r>
                  <a:rPr lang="zh-CN" altLang="en-US" b="1">
                    <a:ea typeface="宋体" charset="0"/>
                  </a:rPr>
                  <a:t>额</a:t>
                </a:r>
                <a:endParaRPr lang="zh-CN" altLang="en-US" b="1">
                  <a:ea typeface="宋体" charset="0"/>
                </a:endParaRPr>
              </a:p>
            </p:txBody>
          </p:sp>
          <p:sp>
            <p:nvSpPr>
              <p:cNvPr id="137" name="Oval 136"/>
              <p:cNvSpPr/>
              <p:nvPr/>
            </p:nvSpPr>
            <p:spPr>
              <a:xfrm>
                <a:off x="5692588" y="1560606"/>
                <a:ext cx="936812" cy="936812"/>
              </a:xfrm>
              <a:prstGeom prst="ellipse">
                <a:avLst/>
              </a:prstGeom>
              <a:solidFill>
                <a:srgbClr val="1C20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1350"/>
              </a:p>
            </p:txBody>
          </p:sp>
          <p:sp>
            <p:nvSpPr>
              <p:cNvPr id="138" name="Oval 137"/>
              <p:cNvSpPr/>
              <p:nvPr/>
            </p:nvSpPr>
            <p:spPr>
              <a:xfrm>
                <a:off x="5692588" y="1625600"/>
                <a:ext cx="806824" cy="80682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sz="2400" b="1"/>
                  <a:t>2</a:t>
                </a:r>
                <a:endParaRPr lang="en-US" sz="2400" b="1"/>
              </a:p>
            </p:txBody>
          </p:sp>
        </p:grpSp>
        <p:grpSp>
          <p:nvGrpSpPr>
            <p:cNvPr id="139" name="Group 138"/>
            <p:cNvGrpSpPr/>
            <p:nvPr/>
          </p:nvGrpSpPr>
          <p:grpSpPr>
            <a:xfrm flipH="true">
              <a:off x="18261" y="9858"/>
              <a:ext cx="4272" cy="1250"/>
              <a:chOff x="5692588" y="1560606"/>
              <a:chExt cx="3195918" cy="936812"/>
            </a:xfrm>
          </p:grpSpPr>
          <p:sp>
            <p:nvSpPr>
              <p:cNvPr id="140" name="Rectangle: Rounded Corners 139"/>
              <p:cNvSpPr/>
              <p:nvPr/>
            </p:nvSpPr>
            <p:spPr>
              <a:xfrm>
                <a:off x="5800164" y="1625600"/>
                <a:ext cx="3088342" cy="806824"/>
              </a:xfrm>
              <a:prstGeom prst="roundRect">
                <a:avLst>
                  <a:gd name="adj" fmla="val 50000"/>
                </a:avLst>
              </a:prstGeom>
              <a:noFill/>
              <a:ln w="571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1350">
                  <a:solidFill>
                    <a:schemeClr val="tx1">
                      <a:lumMod val="75000"/>
                      <a:lumOff val="25000"/>
                    </a:schemeClr>
                  </a:solidFill>
                </a:endParaRPr>
              </a:p>
            </p:txBody>
          </p:sp>
          <p:sp>
            <p:nvSpPr>
              <p:cNvPr id="141" name="Rectangle: Rounded Corners 140"/>
              <p:cNvSpPr/>
              <p:nvPr/>
            </p:nvSpPr>
            <p:spPr>
              <a:xfrm>
                <a:off x="6279776" y="1780241"/>
                <a:ext cx="2420879" cy="497542"/>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a:r>
                  <a:rPr lang="en-US" b="1">
                    <a:solidFill>
                      <a:schemeClr val="tx1">
                        <a:lumMod val="75000"/>
                        <a:lumOff val="25000"/>
                      </a:schemeClr>
                    </a:solidFill>
                  </a:rPr>
                  <a:t>允许人们在没有对手的情况下下注</a:t>
                </a:r>
                <a:endParaRPr lang="en-US" b="1">
                  <a:solidFill>
                    <a:schemeClr val="tx1">
                      <a:lumMod val="75000"/>
                      <a:lumOff val="25000"/>
                    </a:schemeClr>
                  </a:solidFill>
                </a:endParaRPr>
              </a:p>
            </p:txBody>
          </p:sp>
          <p:sp>
            <p:nvSpPr>
              <p:cNvPr id="142" name="Oval 141"/>
              <p:cNvSpPr/>
              <p:nvPr/>
            </p:nvSpPr>
            <p:spPr>
              <a:xfrm>
                <a:off x="5692588" y="1560606"/>
                <a:ext cx="936812" cy="936812"/>
              </a:xfrm>
              <a:prstGeom prst="ellipse">
                <a:avLst/>
              </a:prstGeom>
              <a:solidFill>
                <a:srgbClr val="1C20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1350">
                  <a:solidFill>
                    <a:schemeClr val="tx1">
                      <a:lumMod val="75000"/>
                      <a:lumOff val="25000"/>
                    </a:schemeClr>
                  </a:solidFill>
                </a:endParaRPr>
              </a:p>
            </p:txBody>
          </p:sp>
          <p:sp>
            <p:nvSpPr>
              <p:cNvPr id="143" name="Oval 142"/>
              <p:cNvSpPr/>
              <p:nvPr/>
            </p:nvSpPr>
            <p:spPr>
              <a:xfrm>
                <a:off x="5692588" y="1625600"/>
                <a:ext cx="806824" cy="806824"/>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sz="2400" b="1">
                    <a:solidFill>
                      <a:schemeClr val="tx1">
                        <a:lumMod val="75000"/>
                        <a:lumOff val="25000"/>
                      </a:schemeClr>
                    </a:solidFill>
                  </a:rPr>
                  <a:t>3</a:t>
                </a:r>
                <a:endParaRPr lang="en-US" sz="2400" b="1">
                  <a:solidFill>
                    <a:schemeClr val="tx1">
                      <a:lumMod val="75000"/>
                      <a:lumOff val="25000"/>
                    </a:schemeClr>
                  </a:solidFill>
                </a:endParaRPr>
              </a:p>
            </p:txBody>
          </p:sp>
        </p:grpSp>
        <p:grpSp>
          <p:nvGrpSpPr>
            <p:cNvPr id="144" name="Group 143"/>
            <p:cNvGrpSpPr/>
            <p:nvPr/>
          </p:nvGrpSpPr>
          <p:grpSpPr>
            <a:xfrm flipH="true">
              <a:off x="18261" y="11437"/>
              <a:ext cx="4272" cy="1250"/>
              <a:chOff x="5692588" y="1560606"/>
              <a:chExt cx="3195918" cy="936812"/>
            </a:xfrm>
          </p:grpSpPr>
          <p:sp>
            <p:nvSpPr>
              <p:cNvPr id="145" name="Rectangle: Rounded Corners 144"/>
              <p:cNvSpPr/>
              <p:nvPr/>
            </p:nvSpPr>
            <p:spPr>
              <a:xfrm>
                <a:off x="5800164" y="1625600"/>
                <a:ext cx="3088342" cy="806824"/>
              </a:xfrm>
              <a:prstGeom prst="roundRect">
                <a:avLst>
                  <a:gd name="adj" fmla="val 50000"/>
                </a:avLst>
              </a:prstGeom>
              <a:noFill/>
              <a:ln w="57150">
                <a:solidFill>
                  <a:srgbClr val="EB1E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1350"/>
              </a:p>
            </p:txBody>
          </p:sp>
          <p:sp>
            <p:nvSpPr>
              <p:cNvPr id="146" name="Rectangle: Rounded Corners 145"/>
              <p:cNvSpPr/>
              <p:nvPr/>
            </p:nvSpPr>
            <p:spPr>
              <a:xfrm>
                <a:off x="6279776" y="1780241"/>
                <a:ext cx="2420879" cy="497542"/>
              </a:xfrm>
              <a:prstGeom prst="roundRect">
                <a:avLst>
                  <a:gd name="adj" fmla="val 50000"/>
                </a:avLst>
              </a:prstGeom>
              <a:solidFill>
                <a:srgbClr val="EB1E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b="1"/>
                  <a:t>获得补贴比较容易</a:t>
                </a:r>
                <a:endParaRPr lang="en-US" b="1"/>
              </a:p>
            </p:txBody>
          </p:sp>
          <p:sp>
            <p:nvSpPr>
              <p:cNvPr id="147" name="Oval 146"/>
              <p:cNvSpPr/>
              <p:nvPr/>
            </p:nvSpPr>
            <p:spPr>
              <a:xfrm>
                <a:off x="5692588" y="1560606"/>
                <a:ext cx="936812" cy="936812"/>
              </a:xfrm>
              <a:prstGeom prst="ellipse">
                <a:avLst/>
              </a:prstGeom>
              <a:solidFill>
                <a:srgbClr val="1C20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1350"/>
              </a:p>
            </p:txBody>
          </p:sp>
          <p:sp>
            <p:nvSpPr>
              <p:cNvPr id="148" name="Oval 147"/>
              <p:cNvSpPr/>
              <p:nvPr/>
            </p:nvSpPr>
            <p:spPr>
              <a:xfrm>
                <a:off x="5692588" y="1625600"/>
                <a:ext cx="806824" cy="806824"/>
              </a:xfrm>
              <a:prstGeom prst="ellipse">
                <a:avLst/>
              </a:prstGeom>
              <a:solidFill>
                <a:srgbClr val="EB1E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sz="2400" b="1"/>
                  <a:t>4</a:t>
                </a:r>
                <a:endParaRPr lang="en-US" sz="2400" b="1"/>
              </a:p>
            </p:txBody>
          </p:sp>
        </p:grpSp>
        <p:sp>
          <p:nvSpPr>
            <p:cNvPr id="149" name="Oval 148"/>
            <p:cNvSpPr/>
            <p:nvPr/>
          </p:nvSpPr>
          <p:spPr>
            <a:xfrm>
              <a:off x="23918" y="8671"/>
              <a:ext cx="2047" cy="2047"/>
            </a:xfrm>
            <a:prstGeom prst="ellipse">
              <a:avLst/>
            </a:prstGeom>
            <a:gradFill flip="none" rotWithShape="true">
              <a:gsLst>
                <a:gs pos="0">
                  <a:schemeClr val="tx2">
                    <a:lumMod val="90000"/>
                    <a:lumOff val="10000"/>
                  </a:schemeClr>
                </a:gs>
                <a:gs pos="48000">
                  <a:schemeClr val="tx2">
                    <a:lumMod val="75000"/>
                    <a:lumOff val="25000"/>
                  </a:schemeClr>
                </a:gs>
                <a:gs pos="100000">
                  <a:schemeClr val="tx2">
                    <a:lumMod val="50000"/>
                    <a:lumOff val="50000"/>
                  </a:schemeClr>
                </a:gs>
              </a:gsLst>
              <a:lin ang="16200000" scaled="true"/>
              <a:tileRect/>
            </a:gradFill>
            <a:ln>
              <a:noFill/>
            </a:ln>
          </p:spPr>
          <p:style>
            <a:lnRef idx="0">
              <a:scrgbClr r="0" g="0" b="0"/>
            </a:lnRef>
            <a:fillRef idx="0">
              <a:scrgbClr r="0" g="0" b="0"/>
            </a:fillRef>
            <a:effectRef idx="0">
              <a:scrgbClr r="0" g="0" b="0"/>
            </a:effectRef>
            <a:fontRef idx="minor">
              <a:schemeClr val="lt1"/>
            </a:fontRef>
          </p:style>
          <p:txBody>
            <a:bodyPr rtlCol="0" anchor="ctr"/>
            <a:p>
              <a:pPr algn="ctr"/>
              <a:endParaRPr lang="en-US" sz="1350"/>
            </a:p>
          </p:txBody>
        </p:sp>
        <p:pic>
          <p:nvPicPr>
            <p:cNvPr id="150" name="Graphic 149" descr="Lightbulb"/>
            <p:cNvPicPr>
              <a:picLocks noChangeAspect="true"/>
            </p:cNvPicPr>
            <p:nvPr/>
          </p:nvPicPr>
          <p:blipFill>
            <a:blip r:embed="rId4">
              <a:extLst>
                <a:ext uri="{28A0092B-C50C-407E-A947-70E740481C1C}">
                  <a14:useLocalDpi xmlns:a14="http://schemas.microsoft.com/office/drawing/2010/main" val="false"/>
                </a:ext>
                <a:ext uri="{96DAC541-7B7A-43D3-8B79-37D633B846F1}">
                  <asvg:svgBlip xmlns:asvg="http://schemas.microsoft.com/office/drawing/2016/SVG/main" r:embed="rId5"/>
                </a:ext>
              </a:extLst>
            </a:blip>
            <a:stretch>
              <a:fillRect/>
            </a:stretch>
          </p:blipFill>
          <p:spPr>
            <a:xfrm>
              <a:off x="24331" y="9084"/>
              <a:ext cx="1221" cy="1221"/>
            </a:xfrm>
            <a:prstGeom prst="rect">
              <a:avLst/>
            </a:prstGeom>
          </p:spPr>
        </p:pic>
      </p:gr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0" name="Изображение" descr="Изображение"/>
          <p:cNvPicPr>
            <a:picLocks noChangeAspect="true"/>
          </p:cNvPicPr>
          <p:nvPr/>
        </p:nvPicPr>
        <p:blipFill>
          <a:blip r:embed="rId1"/>
          <a:stretch>
            <a:fillRect/>
          </a:stretch>
        </p:blipFill>
        <p:spPr>
          <a:xfrm>
            <a:off x="1491970" y="940539"/>
            <a:ext cx="3301400" cy="809619"/>
          </a:xfrm>
          <a:prstGeom prst="rect">
            <a:avLst/>
          </a:prstGeom>
          <a:ln w="12700">
            <a:miter lim="400000"/>
            <a:headEnd/>
            <a:tailEnd/>
          </a:ln>
        </p:spPr>
      </p:pic>
      <p:pic>
        <p:nvPicPr>
          <p:cNvPr id="231" name="Изображение" descr="Изображение"/>
          <p:cNvPicPr>
            <a:picLocks noChangeAspect="true"/>
          </p:cNvPicPr>
          <p:nvPr/>
        </p:nvPicPr>
        <p:blipFill>
          <a:blip r:embed="rId2"/>
          <a:srcRect l="53263"/>
          <a:stretch>
            <a:fillRect/>
          </a:stretch>
        </p:blipFill>
        <p:spPr>
          <a:xfrm flipH="true">
            <a:off x="18391389" y="0"/>
            <a:ext cx="5977084" cy="13716000"/>
          </a:xfrm>
          <a:prstGeom prst="rect">
            <a:avLst/>
          </a:prstGeom>
          <a:ln w="12700">
            <a:miter lim="400000"/>
            <a:headEnd/>
            <a:tailEnd/>
          </a:ln>
        </p:spPr>
      </p:pic>
      <p:graphicFrame>
        <p:nvGraphicFramePr>
          <p:cNvPr id="2" name="Table 1"/>
          <p:cNvGraphicFramePr/>
          <p:nvPr/>
        </p:nvGraphicFramePr>
        <p:xfrm>
          <a:off x="1373505" y="2135505"/>
          <a:ext cx="17018000" cy="11424285"/>
        </p:xfrm>
        <a:graphic>
          <a:graphicData uri="http://schemas.openxmlformats.org/drawingml/2006/table">
            <a:tbl>
              <a:tblPr firstRow="true" bandRow="true">
                <a:tableStyleId>{5C22544A-7EE6-4342-B048-85BDC9FD1C3A}</a:tableStyleId>
              </a:tblPr>
              <a:tblGrid>
                <a:gridCol w="6456045"/>
                <a:gridCol w="3740150"/>
                <a:gridCol w="3521075"/>
                <a:gridCol w="3300730"/>
              </a:tblGrid>
              <a:tr h="1149985">
                <a:tc>
                  <a:txBody>
                    <a:bodyPr/>
                    <a:p>
                      <a:pPr>
                        <a:buNone/>
                      </a:pPr>
                      <a:endParaRPr lang="en-US"/>
                    </a:p>
                  </a:txBody>
                  <a:tcPr/>
                </a:tc>
                <a:tc>
                  <a:txBody>
                    <a:bodyPr/>
                    <a:p>
                      <a:pPr>
                        <a:lnSpc>
                          <a:spcPct val="170000"/>
                        </a:lnSpc>
                        <a:buNone/>
                      </a:pPr>
                      <a:r>
                        <a:rPr lang="zh-CN" altLang="en-US" sz="3200">
                          <a:ea typeface="宋体" charset="0"/>
                        </a:rPr>
                        <a:t>连续双边拍卖</a:t>
                      </a:r>
                      <a:endParaRPr lang="zh-CN" altLang="en-US" sz="3200">
                        <a:ea typeface="宋体" charset="0"/>
                      </a:endParaRPr>
                    </a:p>
                  </a:txBody>
                  <a:tcPr/>
                </a:tc>
                <a:tc>
                  <a:txBody>
                    <a:bodyPr/>
                    <a:p>
                      <a:pPr>
                        <a:lnSpc>
                          <a:spcPct val="170000"/>
                        </a:lnSpc>
                        <a:buNone/>
                      </a:pPr>
                      <a:r>
                        <a:rPr lang="en-US" sz="3200"/>
                        <a:t>Brier</a:t>
                      </a:r>
                      <a:r>
                        <a:rPr lang="zh-CN" altLang="en-US" sz="3200">
                          <a:ea typeface="宋体" charset="0"/>
                        </a:rPr>
                        <a:t>分数</a:t>
                      </a:r>
                      <a:endParaRPr lang="zh-CN" altLang="en-US" sz="3200">
                        <a:ea typeface="宋体" charset="0"/>
                      </a:endParaRPr>
                    </a:p>
                  </a:txBody>
                  <a:tcPr/>
                </a:tc>
                <a:tc>
                  <a:txBody>
                    <a:bodyPr/>
                    <a:p>
                      <a:pPr>
                        <a:lnSpc>
                          <a:spcPct val="170000"/>
                        </a:lnSpc>
                        <a:buNone/>
                      </a:pPr>
                      <a:r>
                        <a:rPr lang="en-US" sz="3200"/>
                        <a:t>LMSR</a:t>
                      </a:r>
                      <a:endParaRPr lang="en-US" sz="3200"/>
                    </a:p>
                  </a:txBody>
                  <a:tcPr/>
                </a:tc>
              </a:tr>
              <a:tr h="2223135">
                <a:tc>
                  <a:txBody>
                    <a:bodyPr/>
                    <a:p>
                      <a:pPr algn="ctr">
                        <a:lnSpc>
                          <a:spcPct val="80000"/>
                        </a:lnSpc>
                      </a:pPr>
                      <a:endParaRPr lang="en-US" sz="2800" b="1"/>
                    </a:p>
                    <a:p>
                      <a:pPr algn="ctr">
                        <a:lnSpc>
                          <a:spcPct val="80000"/>
                        </a:lnSpc>
                      </a:pPr>
                      <a:endParaRPr lang="en-US" sz="2800" b="1"/>
                    </a:p>
                    <a:p>
                      <a:pPr algn="ctr">
                        <a:lnSpc>
                          <a:spcPct val="80000"/>
                        </a:lnSpc>
                      </a:pPr>
                      <a:r>
                        <a:rPr lang="en-US" sz="2800" b="1"/>
                        <a:t>1. </a:t>
                      </a:r>
                      <a:r>
                        <a:rPr lang="en-US" sz="2800" b="1">
                          <a:sym typeface="+mn-ea"/>
                        </a:rPr>
                        <a:t>当人们真实地使用他们对事</a:t>
                      </a:r>
                      <a:endParaRPr lang="en-US" sz="2800" b="1">
                        <a:sym typeface="+mn-ea"/>
                      </a:endParaRPr>
                    </a:p>
                    <a:p>
                      <a:pPr algn="ctr">
                        <a:lnSpc>
                          <a:spcPct val="80000"/>
                        </a:lnSpc>
                      </a:pPr>
                      <a:r>
                        <a:rPr lang="en-US" sz="2800" b="1">
                          <a:sym typeface="+mn-ea"/>
                        </a:rPr>
                        <a:t>件的主观概率时，预期收益</a:t>
                      </a:r>
                      <a:endParaRPr lang="en-US" sz="2800" b="1">
                        <a:sym typeface="+mn-ea"/>
                      </a:endParaRPr>
                    </a:p>
                    <a:p>
                      <a:pPr algn="ctr">
                        <a:lnSpc>
                          <a:spcPct val="80000"/>
                        </a:lnSpc>
                      </a:pPr>
                      <a:r>
                        <a:rPr lang="en-US" sz="2800" b="1">
                          <a:sym typeface="+mn-ea"/>
                        </a:rPr>
                        <a:t>最大化</a:t>
                      </a:r>
                      <a:endParaRPr lang="en-US" sz="2800" b="1">
                        <a:sym typeface="+mn-ea"/>
                      </a:endParaRPr>
                    </a:p>
                    <a:p>
                      <a:pPr algn="ctr">
                        <a:buNone/>
                      </a:pPr>
                      <a:endParaRPr lang="en-US" sz="2800" b="1"/>
                    </a:p>
                  </a:txBody>
                  <a:tcPr/>
                </a:tc>
                <a:tc>
                  <a:txBody>
                    <a:bodyPr/>
                    <a:p>
                      <a:pPr>
                        <a:buNone/>
                      </a:pPr>
                      <a:endParaRPr lang="en-US"/>
                    </a:p>
                  </a:txBody>
                  <a:tcPr/>
                </a:tc>
                <a:tc>
                  <a:txBody>
                    <a:bodyPr/>
                    <a:p>
                      <a:pPr>
                        <a:buNone/>
                      </a:pPr>
                      <a:r>
                        <a:rPr lang="en-US"/>
                        <a:t>Yes</a:t>
                      </a:r>
                      <a:endParaRPr lang="en-US"/>
                    </a:p>
                  </a:txBody>
                  <a:tcPr/>
                </a:tc>
                <a:tc>
                  <a:txBody>
                    <a:bodyPr/>
                    <a:p>
                      <a:pPr>
                        <a:buNone/>
                      </a:pPr>
                      <a:endParaRPr lang="en-US"/>
                    </a:p>
                  </a:txBody>
                  <a:tcPr/>
                </a:tc>
              </a:tr>
              <a:tr h="1149985">
                <a:tc>
                  <a:txBody>
                    <a:bodyPr/>
                    <a:p>
                      <a:pPr algn="ctr">
                        <a:lnSpc>
                          <a:spcPct val="80000"/>
                        </a:lnSpc>
                        <a:buNone/>
                      </a:pPr>
                      <a:endParaRPr lang="en-US" sz="2800" b="1"/>
                    </a:p>
                    <a:p>
                      <a:pPr algn="ctr">
                        <a:lnSpc>
                          <a:spcPct val="80000"/>
                        </a:lnSpc>
                        <a:buNone/>
                      </a:pPr>
                      <a:r>
                        <a:rPr lang="en-US" sz="2800" b="1"/>
                        <a:t>2. </a:t>
                      </a:r>
                      <a:r>
                        <a:rPr lang="en-US" sz="2800" b="1">
                          <a:sym typeface="+mn-ea"/>
                        </a:rPr>
                        <a:t>允许指定概率和金</a:t>
                      </a:r>
                      <a:r>
                        <a:rPr lang="zh-CN" altLang="en-US" sz="2800" b="1">
                          <a:ea typeface="宋体" charset="0"/>
                          <a:sym typeface="+mn-ea"/>
                        </a:rPr>
                        <a:t>额</a:t>
                      </a:r>
                      <a:endParaRPr lang="en-US" sz="2800" b="1"/>
                    </a:p>
                  </a:txBody>
                  <a:tcPr/>
                </a:tc>
                <a:tc>
                  <a:txBody>
                    <a:bodyPr/>
                    <a:p>
                      <a:pPr>
                        <a:buNone/>
                      </a:pPr>
                      <a:endParaRPr lang="en-US"/>
                    </a:p>
                  </a:txBody>
                  <a:tcPr/>
                </a:tc>
                <a:tc>
                  <a:txBody>
                    <a:bodyPr/>
                    <a:p>
                      <a:pPr>
                        <a:buNone/>
                      </a:pPr>
                      <a:endParaRPr lang="en-US"/>
                    </a:p>
                  </a:txBody>
                  <a:tcPr/>
                </a:tc>
                <a:tc>
                  <a:txBody>
                    <a:bodyPr/>
                    <a:p>
                      <a:pPr>
                        <a:buNone/>
                      </a:pPr>
                      <a:endParaRPr lang="en-US"/>
                    </a:p>
                  </a:txBody>
                  <a:tcPr/>
                </a:tc>
              </a:tr>
              <a:tr h="1149985">
                <a:tc>
                  <a:txBody>
                    <a:bodyPr/>
                    <a:p>
                      <a:pPr algn="ctr">
                        <a:lnSpc>
                          <a:spcPct val="80000"/>
                        </a:lnSpc>
                        <a:buNone/>
                      </a:pPr>
                      <a:endParaRPr lang="en-US" sz="2800" b="1"/>
                    </a:p>
                    <a:p>
                      <a:pPr algn="ctr">
                        <a:lnSpc>
                          <a:spcPct val="80000"/>
                        </a:lnSpc>
                        <a:buNone/>
                      </a:pPr>
                      <a:r>
                        <a:rPr lang="en-US" sz="2800" b="1"/>
                        <a:t>3. 允许人们在没有对手的情况下下注</a:t>
                      </a:r>
                      <a:endParaRPr lang="en-US" sz="2800" b="1"/>
                    </a:p>
                  </a:txBody>
                  <a:tcPr/>
                </a:tc>
                <a:tc>
                  <a:txBody>
                    <a:bodyPr/>
                    <a:p>
                      <a:pPr>
                        <a:buNone/>
                      </a:pPr>
                      <a:endParaRPr lang="en-US"/>
                    </a:p>
                  </a:txBody>
                  <a:tcPr/>
                </a:tc>
                <a:tc>
                  <a:txBody>
                    <a:bodyPr/>
                    <a:p>
                      <a:pPr>
                        <a:buNone/>
                      </a:pPr>
                      <a:endParaRPr lang="en-US"/>
                    </a:p>
                  </a:txBody>
                  <a:tcPr/>
                </a:tc>
                <a:tc>
                  <a:txBody>
                    <a:bodyPr/>
                    <a:p>
                      <a:pPr>
                        <a:buNone/>
                      </a:pPr>
                      <a:endParaRPr lang="en-US"/>
                    </a:p>
                  </a:txBody>
                  <a:tcPr/>
                </a:tc>
              </a:tr>
              <a:tr h="1150620">
                <a:tc>
                  <a:txBody>
                    <a:bodyPr/>
                    <a:p>
                      <a:pPr algn="ctr">
                        <a:lnSpc>
                          <a:spcPct val="80000"/>
                        </a:lnSpc>
                        <a:buNone/>
                      </a:pPr>
                      <a:endParaRPr lang="en-US" sz="2800" b="1"/>
                    </a:p>
                    <a:p>
                      <a:pPr algn="ctr">
                        <a:lnSpc>
                          <a:spcPct val="80000"/>
                        </a:lnSpc>
                        <a:buNone/>
                      </a:pPr>
                      <a:r>
                        <a:rPr lang="en-US" sz="2800" b="1"/>
                        <a:t>4. 获得补贴比较容易</a:t>
                      </a:r>
                      <a:endParaRPr lang="en-US" sz="2800" b="1"/>
                    </a:p>
                  </a:txBody>
                  <a:tcPr/>
                </a:tc>
                <a:tc>
                  <a:txBody>
                    <a:bodyPr/>
                    <a:p>
                      <a:pPr>
                        <a:buNone/>
                      </a:pPr>
                      <a:endParaRPr lang="en-US"/>
                    </a:p>
                  </a:txBody>
                  <a:tcPr/>
                </a:tc>
                <a:tc>
                  <a:txBody>
                    <a:bodyPr/>
                    <a:p>
                      <a:pPr>
                        <a:buNone/>
                      </a:pPr>
                      <a:endParaRPr lang="en-US"/>
                    </a:p>
                  </a:txBody>
                  <a:tcPr/>
                </a:tc>
                <a:tc>
                  <a:txBody>
                    <a:bodyPr/>
                    <a:p>
                      <a:pPr>
                        <a:buNone/>
                      </a:pPr>
                      <a:endParaRPr lang="en-US"/>
                    </a:p>
                  </a:txBody>
                  <a:tcPr/>
                </a:tc>
              </a:tr>
              <a:tr h="1149985">
                <a:tc>
                  <a:txBody>
                    <a:bodyPr/>
                    <a:p>
                      <a:pPr algn="ctr">
                        <a:lnSpc>
                          <a:spcPct val="80000"/>
                        </a:lnSpc>
                        <a:buNone/>
                      </a:pPr>
                      <a:endParaRPr lang="en-US" sz="2800" b="1"/>
                    </a:p>
                    <a:p>
                      <a:pPr algn="ctr">
                        <a:lnSpc>
                          <a:spcPct val="80000"/>
                        </a:lnSpc>
                        <a:buNone/>
                      </a:pPr>
                      <a:r>
                        <a:rPr lang="en-US" sz="2800" b="1"/>
                        <a:t>5. 能够提早进行交易，而不是要等到结果出来才可以</a:t>
                      </a:r>
                      <a:endParaRPr lang="en-US" sz="2800" b="1"/>
                    </a:p>
                  </a:txBody>
                  <a:tcPr/>
                </a:tc>
                <a:tc>
                  <a:txBody>
                    <a:bodyPr/>
                    <a:p>
                      <a:pPr>
                        <a:buNone/>
                      </a:pPr>
                      <a:endParaRPr lang="en-US"/>
                    </a:p>
                  </a:txBody>
                  <a:tcPr/>
                </a:tc>
                <a:tc>
                  <a:txBody>
                    <a:bodyPr/>
                    <a:p>
                      <a:pPr>
                        <a:buNone/>
                      </a:pPr>
                      <a:endParaRPr lang="en-US"/>
                    </a:p>
                  </a:txBody>
                  <a:tcPr/>
                </a:tc>
                <a:tc>
                  <a:txBody>
                    <a:bodyPr/>
                    <a:p>
                      <a:pPr>
                        <a:buNone/>
                      </a:pPr>
                      <a:endParaRPr lang="en-US"/>
                    </a:p>
                  </a:txBody>
                  <a:tcPr/>
                </a:tc>
              </a:tr>
              <a:tr h="1149985">
                <a:tc>
                  <a:txBody>
                    <a:bodyPr/>
                    <a:p>
                      <a:pPr algn="ctr">
                        <a:lnSpc>
                          <a:spcPct val="80000"/>
                        </a:lnSpc>
                        <a:buNone/>
                      </a:pPr>
                      <a:endParaRPr lang="en-US" sz="2800" b="1"/>
                    </a:p>
                  </a:txBody>
                  <a:tcPr/>
                </a:tc>
                <a:tc>
                  <a:txBody>
                    <a:bodyPr/>
                    <a:p>
                      <a:pPr>
                        <a:buNone/>
                      </a:pPr>
                      <a:endParaRPr lang="en-US"/>
                    </a:p>
                  </a:txBody>
                  <a:tcPr/>
                </a:tc>
                <a:tc>
                  <a:txBody>
                    <a:bodyPr/>
                    <a:p>
                      <a:pPr>
                        <a:buNone/>
                      </a:pPr>
                      <a:endParaRPr lang="en-US"/>
                    </a:p>
                  </a:txBody>
                  <a:tcPr/>
                </a:tc>
                <a:tc>
                  <a:txBody>
                    <a:bodyPr/>
                    <a:p>
                      <a:pPr>
                        <a:buNone/>
                      </a:pPr>
                      <a:endParaRPr lang="en-US"/>
                    </a:p>
                  </a:txBody>
                  <a:tcPr/>
                </a:tc>
              </a:tr>
              <a:tr h="1150620">
                <a:tc>
                  <a:txBody>
                    <a:bodyPr/>
                    <a:p>
                      <a:pPr algn="ctr">
                        <a:lnSpc>
                          <a:spcPct val="80000"/>
                        </a:lnSpc>
                        <a:buNone/>
                      </a:pPr>
                      <a:endParaRPr lang="en-US" sz="2800" b="1"/>
                    </a:p>
                    <a:p>
                      <a:pPr algn="ctr">
                        <a:lnSpc>
                          <a:spcPct val="80000"/>
                        </a:lnSpc>
                        <a:buNone/>
                      </a:pPr>
                      <a:r>
                        <a:rPr lang="en-US" sz="2800" b="1"/>
                        <a:t>7. 输出单个概率</a:t>
                      </a:r>
                      <a:endParaRPr lang="en-US" sz="2800" b="1"/>
                    </a:p>
                  </a:txBody>
                  <a:tcPr/>
                </a:tc>
                <a:tc>
                  <a:txBody>
                    <a:bodyPr/>
                    <a:p>
                      <a:pPr>
                        <a:buNone/>
                      </a:pPr>
                      <a:endParaRPr lang="en-US"/>
                    </a:p>
                  </a:txBody>
                  <a:tcPr/>
                </a:tc>
                <a:tc>
                  <a:txBody>
                    <a:bodyPr/>
                    <a:p>
                      <a:pPr>
                        <a:buNone/>
                      </a:pPr>
                      <a:endParaRPr lang="en-US"/>
                    </a:p>
                  </a:txBody>
                  <a:tcPr/>
                </a:tc>
                <a:tc>
                  <a:txBody>
                    <a:bodyPr/>
                    <a:p>
                      <a:pPr>
                        <a:buNone/>
                      </a:pPr>
                      <a:endParaRPr lang="en-US"/>
                    </a:p>
                  </a:txBody>
                  <a:tcPr/>
                </a:tc>
              </a:tr>
              <a:tr h="1149985">
                <a:tc>
                  <a:txBody>
                    <a:bodyPr/>
                    <a:p>
                      <a:pPr algn="ctr">
                        <a:lnSpc>
                          <a:spcPct val="80000"/>
                        </a:lnSpc>
                        <a:buNone/>
                      </a:pPr>
                      <a:endParaRPr lang="en-US" sz="2800" b="1"/>
                    </a:p>
                    <a:p>
                      <a:pPr algn="ctr">
                        <a:lnSpc>
                          <a:spcPct val="80000"/>
                        </a:lnSpc>
                        <a:buNone/>
                      </a:pPr>
                      <a:r>
                        <a:rPr lang="en-US" sz="2800" b="1"/>
                        <a:t>8. 不允许套利</a:t>
                      </a:r>
                      <a:endParaRPr lang="en-US" sz="2800" b="1"/>
                    </a:p>
                  </a:txBody>
                  <a:tcPr/>
                </a:tc>
                <a:tc>
                  <a:txBody>
                    <a:bodyPr/>
                    <a:p>
                      <a:pPr>
                        <a:buNone/>
                      </a:pPr>
                      <a:endParaRPr lang="en-US"/>
                    </a:p>
                  </a:txBody>
                  <a:tcPr/>
                </a:tc>
                <a:tc>
                  <a:txBody>
                    <a:bodyPr/>
                    <a:p>
                      <a:pPr>
                        <a:buNone/>
                      </a:pPr>
                      <a:endParaRPr lang="en-US"/>
                    </a:p>
                  </a:txBody>
                  <a:tcPr/>
                </a:tc>
                <a:tc>
                  <a:txBody>
                    <a:bodyPr/>
                    <a:p>
                      <a:pPr>
                        <a:buNone/>
                      </a:pPr>
                      <a:endParaRPr lang="en-US"/>
                    </a:p>
                  </a:txBody>
                  <a:tcPr/>
                </a:tc>
              </a:tr>
            </a:tbl>
          </a:graphicData>
        </a:graphic>
      </p:graphicFrame>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193" name="Изображение" descr="Изображение"/>
          <p:cNvPicPr>
            <a:picLocks noChangeAspect="true"/>
          </p:cNvPicPr>
          <p:nvPr/>
        </p:nvPicPr>
        <p:blipFill>
          <a:blip r:embed="rId1"/>
          <a:stretch>
            <a:fillRect/>
          </a:stretch>
        </p:blipFill>
        <p:spPr>
          <a:xfrm>
            <a:off x="0" y="0"/>
            <a:ext cx="24384000" cy="13716000"/>
          </a:xfrm>
          <a:prstGeom prst="rect">
            <a:avLst/>
          </a:prstGeom>
          <a:ln w="12700">
            <a:miter lim="400000"/>
            <a:headEnd/>
            <a:tailEnd/>
          </a:ln>
        </p:spPr>
      </p:pic>
      <p:pic>
        <p:nvPicPr>
          <p:cNvPr id="194" name="Изображение" descr="Изображение"/>
          <p:cNvPicPr>
            <a:picLocks noChangeAspect="true"/>
          </p:cNvPicPr>
          <p:nvPr/>
        </p:nvPicPr>
        <p:blipFill>
          <a:blip r:embed="rId2"/>
          <a:srcRect l="18732"/>
          <a:stretch>
            <a:fillRect/>
          </a:stretch>
        </p:blipFill>
        <p:spPr>
          <a:xfrm flipH="true">
            <a:off x="10657089" y="0"/>
            <a:ext cx="10393162" cy="13716001"/>
          </a:xfrm>
          <a:prstGeom prst="rect">
            <a:avLst/>
          </a:prstGeom>
          <a:ln w="12700">
            <a:miter lim="400000"/>
            <a:headEnd/>
            <a:tailEnd/>
          </a:ln>
        </p:spPr>
      </p:pic>
      <p:pic>
        <p:nvPicPr>
          <p:cNvPr id="195" name="Изображение" descr="Изображение"/>
          <p:cNvPicPr>
            <a:picLocks noChangeAspect="true"/>
          </p:cNvPicPr>
          <p:nvPr/>
        </p:nvPicPr>
        <p:blipFill>
          <a:blip r:embed="rId3"/>
          <a:srcRect r="25608"/>
          <a:stretch>
            <a:fillRect/>
          </a:stretch>
        </p:blipFill>
        <p:spPr>
          <a:xfrm>
            <a:off x="11417139" y="12700"/>
            <a:ext cx="12981203" cy="13716000"/>
          </a:xfrm>
          <a:prstGeom prst="rect">
            <a:avLst/>
          </a:prstGeom>
          <a:ln w="12700">
            <a:miter lim="400000"/>
            <a:headEnd/>
            <a:tailEnd/>
          </a:ln>
        </p:spPr>
      </p:pic>
      <p:pic>
        <p:nvPicPr>
          <p:cNvPr id="196" name="Изображение" descr="Изображение"/>
          <p:cNvPicPr>
            <a:picLocks noChangeAspect="true"/>
          </p:cNvPicPr>
          <p:nvPr/>
        </p:nvPicPr>
        <p:blipFill>
          <a:blip r:embed="rId4"/>
          <a:stretch>
            <a:fillRect/>
          </a:stretch>
        </p:blipFill>
        <p:spPr>
          <a:xfrm>
            <a:off x="1491970" y="940539"/>
            <a:ext cx="3301400" cy="809619"/>
          </a:xfrm>
          <a:prstGeom prst="rect">
            <a:avLst/>
          </a:prstGeom>
          <a:ln w="12700">
            <a:miter lim="400000"/>
            <a:headEnd/>
            <a:tailEnd/>
          </a:ln>
        </p:spPr>
      </p:pic>
      <p:sp>
        <p:nvSpPr>
          <p:cNvPr id="197" name="Zeitgeist is an evolving blockchain for prediction markets and futarchy"/>
          <p:cNvSpPr txBox="true"/>
          <p:nvPr/>
        </p:nvSpPr>
        <p:spPr>
          <a:xfrm>
            <a:off x="16207055" y="2028703"/>
            <a:ext cx="7623606" cy="4778497"/>
          </a:xfrm>
          <a:prstGeom prst="rect">
            <a:avLst/>
          </a:prstGeom>
          <a:ln w="12700">
            <a:miter lim="400000"/>
          </a:ln>
        </p:spPr>
        <p:txBody>
          <a:bodyPr lIns="50800" tIns="50800" rIns="50800" bIns="50800" anchor="ctr">
            <a:spAutoFit/>
          </a:bodyPr>
          <a:lstStyle>
            <a:lvl1pPr algn="l">
              <a:defRPr sz="6000" b="1">
                <a:solidFill>
                  <a:srgbClr val="FFFFFF"/>
                </a:solidFill>
              </a:defRPr>
            </a:lvl1pPr>
          </a:lstStyle>
          <a:p>
            <a:r>
              <a:t>Zeitgeist is an evolving blockchain for prediction markets and futarchy</a:t>
            </a:r>
          </a:p>
        </p:txBody>
      </p:sp>
      <p:sp>
        <p:nvSpPr>
          <p:cNvPr id="198" name="Built on Substrate, Ready for Polkadot"/>
          <p:cNvSpPr txBox="true"/>
          <p:nvPr/>
        </p:nvSpPr>
        <p:spPr>
          <a:xfrm>
            <a:off x="16176935" y="7442800"/>
            <a:ext cx="7559090" cy="640080"/>
          </a:xfrm>
          <a:prstGeom prst="rect">
            <a:avLst/>
          </a:prstGeom>
          <a:ln w="12700">
            <a:miter lim="400000"/>
          </a:ln>
        </p:spPr>
        <p:txBody>
          <a:bodyPr lIns="50800" tIns="50800" rIns="50800" bIns="50800" anchor="ctr">
            <a:spAutoFit/>
          </a:bodyPr>
          <a:lstStyle>
            <a:lvl1pPr algn="l">
              <a:defRPr sz="3500" b="1">
                <a:solidFill>
                  <a:srgbClr val="B5C1CA"/>
                </a:solidFill>
              </a:defRPr>
            </a:lvl1pPr>
          </a:lstStyle>
          <a:p/>
        </p:txBody>
      </p:sp>
      <p:sp>
        <p:nvSpPr>
          <p:cNvPr id="199" name="The most common prediction market trades only two outcomes on an event: “Yes” or “No”. This means that traders are betting on whether an event happens or it does not. These markets are sometimes known as binary markets since they only trade two distinct "/>
          <p:cNvSpPr txBox="true"/>
          <p:nvPr/>
        </p:nvSpPr>
        <p:spPr>
          <a:xfrm>
            <a:off x="16177361" y="8893139"/>
            <a:ext cx="6874600" cy="601345"/>
          </a:xfrm>
          <a:prstGeom prst="rect">
            <a:avLst/>
          </a:prstGeom>
          <a:ln w="12700">
            <a:miter lim="400000"/>
          </a:ln>
        </p:spPr>
        <p:txBody>
          <a:bodyPr lIns="50800" tIns="50800" rIns="50800" bIns="50800">
            <a:spAutoFit/>
          </a:bodyPr>
          <a:lstStyle>
            <a:lvl1pPr algn="l">
              <a:lnSpc>
                <a:spcPct val="130000"/>
              </a:lnSpc>
              <a:defRPr sz="2500">
                <a:solidFill>
                  <a:srgbClr val="FFFFFF"/>
                </a:solidFill>
                <a:latin typeface="Verdana" panose="020B0604030504040204"/>
                <a:ea typeface="Verdana" panose="020B0604030504040204"/>
                <a:cs typeface="Verdana" panose="020B0604030504040204"/>
                <a:sym typeface="Verdana" panose="020B0604030504040204"/>
              </a:defRPr>
            </a:lvl1pPr>
          </a:lstStyle>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7" name="Изображение" descr="Изображение"/>
          <p:cNvPicPr>
            <a:picLocks noChangeAspect="true"/>
          </p:cNvPicPr>
          <p:nvPr/>
        </p:nvPicPr>
        <p:blipFill>
          <a:blip r:embed="rId1"/>
          <a:stretch>
            <a:fillRect/>
          </a:stretch>
        </p:blipFill>
        <p:spPr>
          <a:xfrm>
            <a:off x="-1" y="4428"/>
            <a:ext cx="24384001" cy="5223544"/>
          </a:xfrm>
          <a:prstGeom prst="rect">
            <a:avLst/>
          </a:prstGeom>
          <a:ln w="12700">
            <a:miter lim="400000"/>
            <a:headEnd/>
            <a:tailEnd/>
          </a:ln>
        </p:spPr>
      </p:pic>
      <p:pic>
        <p:nvPicPr>
          <p:cNvPr id="228" name="Изображение" descr="Изображение"/>
          <p:cNvPicPr>
            <a:picLocks noChangeAspect="true"/>
          </p:cNvPicPr>
          <p:nvPr/>
        </p:nvPicPr>
        <p:blipFill>
          <a:blip r:embed="rId2"/>
          <a:stretch>
            <a:fillRect/>
          </a:stretch>
        </p:blipFill>
        <p:spPr>
          <a:xfrm>
            <a:off x="1491970" y="940539"/>
            <a:ext cx="3301400" cy="809619"/>
          </a:xfrm>
          <a:prstGeom prst="rect">
            <a:avLst/>
          </a:prstGeom>
          <a:ln w="12700">
            <a:miter lim="400000"/>
            <a:headEnd/>
            <a:tailEnd/>
          </a:ln>
        </p:spPr>
      </p:pic>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0" name="Изображение" descr="Изображение"/>
          <p:cNvPicPr>
            <a:picLocks noChangeAspect="true"/>
          </p:cNvPicPr>
          <p:nvPr/>
        </p:nvPicPr>
        <p:blipFill>
          <a:blip r:embed="rId1"/>
          <a:stretch>
            <a:fillRect/>
          </a:stretch>
        </p:blipFill>
        <p:spPr>
          <a:xfrm>
            <a:off x="1491970" y="940539"/>
            <a:ext cx="3301400" cy="809619"/>
          </a:xfrm>
          <a:prstGeom prst="rect">
            <a:avLst/>
          </a:prstGeom>
          <a:ln w="12700">
            <a:miter lim="400000"/>
            <a:headEnd/>
            <a:tailEnd/>
          </a:ln>
        </p:spPr>
      </p:pic>
      <p:pic>
        <p:nvPicPr>
          <p:cNvPr id="231" name="Изображение" descr="Изображение"/>
          <p:cNvPicPr>
            <a:picLocks noChangeAspect="true"/>
          </p:cNvPicPr>
          <p:nvPr/>
        </p:nvPicPr>
        <p:blipFill>
          <a:blip r:embed="rId2"/>
          <a:srcRect l="53263"/>
          <a:stretch>
            <a:fillRect/>
          </a:stretch>
        </p:blipFill>
        <p:spPr>
          <a:xfrm flipH="true">
            <a:off x="18391389" y="0"/>
            <a:ext cx="5977084" cy="13716000"/>
          </a:xfrm>
          <a:prstGeom prst="rect">
            <a:avLst/>
          </a:prstGeom>
          <a:ln w="12700">
            <a:miter lim="400000"/>
            <a:headEnd/>
            <a:tailEnd/>
          </a:ln>
        </p:spPr>
      </p:pic>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3" name="Изображение" descr="Изображение"/>
          <p:cNvPicPr>
            <a:picLocks noChangeAspect="true"/>
          </p:cNvPicPr>
          <p:nvPr/>
        </p:nvPicPr>
        <p:blipFill>
          <a:blip r:embed="rId1"/>
          <a:srcRect l="49333"/>
          <a:stretch>
            <a:fillRect/>
          </a:stretch>
        </p:blipFill>
        <p:spPr>
          <a:xfrm>
            <a:off x="-9014" y="0"/>
            <a:ext cx="6479664" cy="13716000"/>
          </a:xfrm>
          <a:prstGeom prst="rect">
            <a:avLst/>
          </a:prstGeom>
          <a:ln w="12700">
            <a:miter lim="400000"/>
            <a:headEnd/>
            <a:tailEnd/>
          </a:ln>
        </p:spPr>
      </p:pic>
      <p:pic>
        <p:nvPicPr>
          <p:cNvPr id="234" name="Изображение" descr="Изображение"/>
          <p:cNvPicPr>
            <a:picLocks noChangeAspect="true"/>
          </p:cNvPicPr>
          <p:nvPr/>
        </p:nvPicPr>
        <p:blipFill>
          <a:blip r:embed="rId2"/>
          <a:stretch>
            <a:fillRect/>
          </a:stretch>
        </p:blipFill>
        <p:spPr>
          <a:xfrm>
            <a:off x="1491970" y="940539"/>
            <a:ext cx="3301400" cy="809619"/>
          </a:xfrm>
          <a:prstGeom prst="rect">
            <a:avLst/>
          </a:prstGeom>
          <a:ln w="12700">
            <a:miter lim="400000"/>
            <a:headEnd/>
            <a:tailEnd/>
          </a:ln>
        </p:spPr>
      </p:pic>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6" name="Изображение" descr="Изображение"/>
          <p:cNvPicPr>
            <a:picLocks noChangeAspect="true"/>
          </p:cNvPicPr>
          <p:nvPr/>
        </p:nvPicPr>
        <p:blipFill>
          <a:blip r:embed="rId1"/>
          <a:stretch>
            <a:fillRect/>
          </a:stretch>
        </p:blipFill>
        <p:spPr>
          <a:xfrm>
            <a:off x="1491970" y="940539"/>
            <a:ext cx="3301400" cy="809619"/>
          </a:xfrm>
          <a:prstGeom prst="rect">
            <a:avLst/>
          </a:prstGeom>
          <a:ln w="12700">
            <a:miter lim="400000"/>
            <a:headEnd/>
            <a:tailEnd/>
          </a:ln>
        </p:spPr>
      </p:pic>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65" name="Shape 65"/>
        <p:cNvGrpSpPr/>
        <p:nvPr/>
      </p:nvGrpSpPr>
      <p:grpSpPr>
        <a:xfrm>
          <a:off x="0" y="0"/>
          <a:ext cx="0" cy="0"/>
          <a:chOff x="0" y="0"/>
          <a:chExt cx="0" cy="0"/>
        </a:xfrm>
      </p:grpSpPr>
      <p:pic>
        <p:nvPicPr>
          <p:cNvPr id="66" name="Google Shape;66;p15" descr="Изображение"/>
          <p:cNvPicPr preferRelativeResize="false"/>
          <p:nvPr/>
        </p:nvPicPr>
        <p:blipFill rotWithShape="true">
          <a:blip r:embed="rId1"/>
          <a:srcRect/>
          <a:stretch>
            <a:fillRect/>
          </a:stretch>
        </p:blipFill>
        <p:spPr>
          <a:xfrm flipH="true">
            <a:off x="0" y="0"/>
            <a:ext cx="24384000" cy="13716000"/>
          </a:xfrm>
          <a:prstGeom prst="rect">
            <a:avLst/>
          </a:prstGeom>
          <a:noFill/>
          <a:ln>
            <a:noFill/>
          </a:ln>
        </p:spPr>
      </p:pic>
      <p:pic>
        <p:nvPicPr>
          <p:cNvPr id="67" name="Google Shape;67;p15" descr="Изображение"/>
          <p:cNvPicPr preferRelativeResize="false"/>
          <p:nvPr/>
        </p:nvPicPr>
        <p:blipFill rotWithShape="true">
          <a:blip r:embed="rId2"/>
          <a:srcRect/>
          <a:stretch>
            <a:fillRect/>
          </a:stretch>
        </p:blipFill>
        <p:spPr>
          <a:xfrm>
            <a:off x="292" y="0"/>
            <a:ext cx="12533046" cy="13715999"/>
          </a:xfrm>
          <a:prstGeom prst="rect">
            <a:avLst/>
          </a:prstGeom>
          <a:noFill/>
          <a:ln>
            <a:noFill/>
          </a:ln>
        </p:spPr>
      </p:pic>
      <p:pic>
        <p:nvPicPr>
          <p:cNvPr id="68" name="Google Shape;68;p15" descr="Изображение"/>
          <p:cNvPicPr preferRelativeResize="false"/>
          <p:nvPr/>
        </p:nvPicPr>
        <p:blipFill rotWithShape="true">
          <a:blip r:embed="rId3"/>
          <a:srcRect/>
          <a:stretch>
            <a:fillRect/>
          </a:stretch>
        </p:blipFill>
        <p:spPr>
          <a:xfrm>
            <a:off x="1491970" y="940539"/>
            <a:ext cx="3301400" cy="809619"/>
          </a:xfrm>
          <a:prstGeom prst="rect">
            <a:avLst/>
          </a:prstGeom>
          <a:noFill/>
          <a:ln>
            <a:noFill/>
          </a:ln>
        </p:spPr>
      </p:pic>
      <p:sp>
        <p:nvSpPr>
          <p:cNvPr id="69" name="Google Shape;69;p15"/>
          <p:cNvSpPr txBox="true"/>
          <p:nvPr/>
        </p:nvSpPr>
        <p:spPr>
          <a:xfrm>
            <a:off x="1492250" y="2825433"/>
            <a:ext cx="9206230" cy="716915"/>
          </a:xfrm>
          <a:prstGeom prst="rect">
            <a:avLst/>
          </a:prstGeom>
          <a:noFill/>
          <a:ln>
            <a:noFill/>
          </a:ln>
        </p:spPr>
        <p:txBody>
          <a:bodyPr spcFirstLastPara="1" wrap="square" lIns="50800" tIns="50800" rIns="50800" bIns="50800" anchor="ctr" anchorCtr="false">
            <a:spAutoFit/>
          </a:bodyPr>
          <a:lstStyle/>
          <a:p>
            <a:pPr marL="0" marR="0" lvl="0" indent="0" algn="l" rtl="0">
              <a:lnSpc>
                <a:spcPct val="100000"/>
              </a:lnSpc>
              <a:spcBef>
                <a:spcPts val="0"/>
              </a:spcBef>
              <a:spcAft>
                <a:spcPts val="0"/>
              </a:spcAft>
              <a:buClr>
                <a:srgbClr val="FFFFFF"/>
              </a:buClr>
              <a:buSzPts val="4000"/>
              <a:buFont typeface="Helvetica Neue"/>
              <a:buNone/>
            </a:pPr>
            <a:r>
              <a:rPr lang="en-US" sz="4000" b="1" i="0" u="none" strike="noStrike" cap="none">
                <a:solidFill>
                  <a:srgbClr val="FFFFFF"/>
                </a:solidFill>
                <a:latin typeface="Helvetica Neue"/>
                <a:ea typeface="Helvetica Neue"/>
                <a:cs typeface="Helvetica Neue"/>
                <a:sym typeface="Helvetica Neue"/>
              </a:rPr>
              <a:t>01 | Prediction Market - </a:t>
            </a:r>
            <a:r>
              <a:rPr lang="zh-CN" altLang="en-US" sz="4000" b="1" i="0" u="none" strike="noStrike" cap="none">
                <a:solidFill>
                  <a:srgbClr val="FFFFFF"/>
                </a:solidFill>
                <a:latin typeface="Helvetica Neue"/>
                <a:ea typeface="Helvetica Neue"/>
                <a:cs typeface="Helvetica Neue"/>
                <a:sym typeface="Helvetica Neue"/>
              </a:rPr>
              <a:t>预测市场</a:t>
            </a:r>
            <a:endParaRPr lang="zh-CN" altLang="en-US" sz="4000" b="1" i="0" u="none" strike="noStrike" cap="none">
              <a:solidFill>
                <a:srgbClr val="FFFFFF"/>
              </a:solidFill>
              <a:latin typeface="Helvetica Neue"/>
              <a:ea typeface="Helvetica Neue"/>
              <a:cs typeface="Helvetica Neue"/>
              <a:sym typeface="Helvetica Neue"/>
            </a:endParaRPr>
          </a:p>
        </p:txBody>
      </p:sp>
      <p:sp>
        <p:nvSpPr>
          <p:cNvPr id="70" name="Google Shape;70;p15"/>
          <p:cNvSpPr txBox="true"/>
          <p:nvPr/>
        </p:nvSpPr>
        <p:spPr>
          <a:xfrm>
            <a:off x="15095220" y="2115820"/>
            <a:ext cx="7028815" cy="2809875"/>
          </a:xfrm>
          <a:prstGeom prst="rect">
            <a:avLst/>
          </a:prstGeom>
          <a:noFill/>
          <a:ln>
            <a:noFill/>
          </a:ln>
        </p:spPr>
        <p:txBody>
          <a:bodyPr spcFirstLastPara="1" wrap="square" lIns="50800" tIns="50800" rIns="50800" bIns="50800" anchor="ctr" anchorCtr="false">
            <a:spAutoFit/>
          </a:bodyPr>
          <a:lstStyle/>
          <a:p>
            <a:pPr marL="0" marR="0" lvl="0" indent="0" algn="ctr" rtl="0">
              <a:lnSpc>
                <a:spcPct val="100000"/>
              </a:lnSpc>
              <a:spcBef>
                <a:spcPts val="0"/>
              </a:spcBef>
              <a:spcAft>
                <a:spcPts val="0"/>
              </a:spcAft>
              <a:buClr>
                <a:schemeClr val="lt1"/>
              </a:buClr>
              <a:buSzPts val="8800"/>
              <a:buFont typeface="微软雅黑" panose="020B0503020204020204" charset="-122"/>
              <a:buNone/>
            </a:pPr>
            <a:r>
              <a:rPr lang="en-US" sz="8800" b="1" i="0" u="none" strike="noStrike" cap="none">
                <a:solidFill>
                  <a:schemeClr val="lt1"/>
                </a:solidFill>
                <a:latin typeface="微软雅黑" panose="020B0503020204020204" charset="-122"/>
                <a:ea typeface="微软雅黑" panose="020B0503020204020204" charset="-122"/>
                <a:cs typeface="微软雅黑" panose="020B0503020204020204" charset="-122"/>
                <a:sym typeface="微软雅黑" panose="020B0503020204020204" charset="-122"/>
              </a:rPr>
              <a:t>目录</a:t>
            </a:r>
            <a:endParaRPr sz="8800" b="1" i="0" u="none" strike="noStrike" cap="none">
              <a:solidFill>
                <a:schemeClr val="lt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a:p>
            <a:pPr marL="0" marR="0" lvl="0" indent="0" algn="ctr" rtl="0">
              <a:lnSpc>
                <a:spcPct val="100000"/>
              </a:lnSpc>
              <a:spcBef>
                <a:spcPts val="0"/>
              </a:spcBef>
              <a:spcAft>
                <a:spcPts val="0"/>
              </a:spcAft>
              <a:buClr>
                <a:schemeClr val="lt1"/>
              </a:buClr>
              <a:buSzPts val="8800"/>
              <a:buFont typeface="微软雅黑" panose="020B0503020204020204" charset="-122"/>
              <a:buNone/>
            </a:pPr>
            <a:r>
              <a:rPr lang="en-US" sz="8800" b="1" i="0" u="none" strike="noStrike" cap="none">
                <a:solidFill>
                  <a:schemeClr val="lt1"/>
                </a:solidFill>
                <a:latin typeface="微软雅黑" panose="020B0503020204020204" charset="-122"/>
                <a:ea typeface="微软雅黑" panose="020B0503020204020204" charset="-122"/>
                <a:cs typeface="微软雅黑" panose="020B0503020204020204" charset="-122"/>
                <a:sym typeface="微软雅黑" panose="020B0503020204020204" charset="-122"/>
              </a:rPr>
              <a:t>AGENDA</a:t>
            </a:r>
            <a:endParaRPr sz="8800" b="1" i="0" u="none" strike="noStrike" cap="none">
              <a:solidFill>
                <a:schemeClr val="lt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71" name="Google Shape;71;p15"/>
          <p:cNvSpPr txBox="true"/>
          <p:nvPr/>
        </p:nvSpPr>
        <p:spPr>
          <a:xfrm>
            <a:off x="1492250" y="3905568"/>
            <a:ext cx="10717530" cy="716915"/>
          </a:xfrm>
          <a:prstGeom prst="rect">
            <a:avLst/>
          </a:prstGeom>
          <a:noFill/>
          <a:ln>
            <a:noFill/>
          </a:ln>
        </p:spPr>
        <p:txBody>
          <a:bodyPr spcFirstLastPara="1" wrap="square" lIns="50800" tIns="50800" rIns="50800" bIns="50800" anchor="ctr" anchorCtr="false">
            <a:spAutoFit/>
          </a:bodyPr>
          <a:lstStyle/>
          <a:p>
            <a:pPr marL="0" marR="0" lvl="0" indent="0" algn="l" rtl="0">
              <a:lnSpc>
                <a:spcPct val="100000"/>
              </a:lnSpc>
              <a:spcBef>
                <a:spcPts val="0"/>
              </a:spcBef>
              <a:spcAft>
                <a:spcPts val="0"/>
              </a:spcAft>
              <a:buClr>
                <a:srgbClr val="FFFFFF"/>
              </a:buClr>
              <a:buSzPts val="4000"/>
              <a:buFont typeface="Helvetica Neue"/>
              <a:buNone/>
            </a:pPr>
            <a:r>
              <a:rPr lang="en-US" sz="4000" b="1" i="0" u="none" strike="noStrike" cap="none">
                <a:solidFill>
                  <a:srgbClr val="FFFFFF"/>
                </a:solidFill>
                <a:latin typeface="Helvetica Neue"/>
                <a:ea typeface="Helvetica Neue"/>
                <a:cs typeface="Helvetica Neue"/>
                <a:sym typeface="Helvetica Neue"/>
              </a:rPr>
              <a:t>02 | Market Scoring Rule - 市场评分规则</a:t>
            </a:r>
            <a:endParaRPr sz="4000" b="1" i="0" u="none" strike="noStrike" cap="none">
              <a:solidFill>
                <a:srgbClr val="FFFFFF"/>
              </a:solidFill>
              <a:latin typeface="Helvetica Neue"/>
              <a:ea typeface="Helvetica Neue"/>
              <a:cs typeface="Helvetica Neue"/>
              <a:sym typeface="Helvetica Neue"/>
            </a:endParaRPr>
          </a:p>
        </p:txBody>
      </p:sp>
      <p:sp>
        <p:nvSpPr>
          <p:cNvPr id="72" name="Google Shape;72;p15"/>
          <p:cNvSpPr txBox="true"/>
          <p:nvPr/>
        </p:nvSpPr>
        <p:spPr>
          <a:xfrm>
            <a:off x="1492250" y="5052061"/>
            <a:ext cx="10717530" cy="1332230"/>
          </a:xfrm>
          <a:prstGeom prst="rect">
            <a:avLst/>
          </a:prstGeom>
          <a:noFill/>
          <a:ln>
            <a:noFill/>
          </a:ln>
        </p:spPr>
        <p:txBody>
          <a:bodyPr spcFirstLastPara="1" wrap="square" lIns="50800" tIns="50800" rIns="50800" bIns="50800" anchor="ctr" anchorCtr="false">
            <a:spAutoFit/>
          </a:bodyPr>
          <a:lstStyle/>
          <a:p>
            <a:pPr marL="0" marR="0" lvl="0" indent="0" algn="l" rtl="0">
              <a:lnSpc>
                <a:spcPct val="100000"/>
              </a:lnSpc>
              <a:spcBef>
                <a:spcPts val="0"/>
              </a:spcBef>
              <a:spcAft>
                <a:spcPts val="0"/>
              </a:spcAft>
              <a:buClr>
                <a:srgbClr val="FFFFFF"/>
              </a:buClr>
              <a:buSzPts val="4000"/>
              <a:buFont typeface="Helvetica Neue"/>
              <a:buNone/>
            </a:pPr>
            <a:r>
              <a:rPr lang="en-US" sz="4000" b="1" i="0" u="none" strike="noStrike" cap="none">
                <a:solidFill>
                  <a:srgbClr val="FFFFFF"/>
                </a:solidFill>
                <a:latin typeface="Helvetica Neue"/>
                <a:ea typeface="Helvetica Neue"/>
                <a:cs typeface="Helvetica Neue"/>
                <a:sym typeface="Helvetica Neue"/>
              </a:rPr>
              <a:t>03 | Logarithmic Market Scoring Rule </a:t>
            </a:r>
            <a:endParaRPr sz="4000" b="1" i="0" u="none" strike="noStrike" cap="none">
              <a:solidFill>
                <a:srgbClr val="FFFFFF"/>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FFFFFF"/>
              </a:buClr>
              <a:buSzPts val="4000"/>
              <a:buFont typeface="Helvetica Neue"/>
              <a:buNone/>
            </a:pPr>
            <a:r>
              <a:rPr lang="en-US" sz="4000" b="1" i="0" u="none" strike="noStrike" cap="none">
                <a:solidFill>
                  <a:srgbClr val="FFFFFF"/>
                </a:solidFill>
                <a:latin typeface="Helvetica Neue"/>
                <a:ea typeface="Helvetica Neue"/>
                <a:cs typeface="Helvetica Neue"/>
                <a:sym typeface="Helvetica Neue"/>
              </a:rPr>
              <a:t>	对数市场评分规则</a:t>
            </a:r>
            <a:endParaRPr sz="4000" b="1" i="0" u="none" strike="noStrike" cap="none">
              <a:solidFill>
                <a:srgbClr val="FFFFFF"/>
              </a:solidFill>
              <a:latin typeface="Helvetica Neue"/>
              <a:ea typeface="Helvetica Neue"/>
              <a:cs typeface="Helvetica Neue"/>
              <a:sym typeface="Helvetica Neue"/>
            </a:endParaRPr>
          </a:p>
        </p:txBody>
      </p:sp>
      <p:sp>
        <p:nvSpPr>
          <p:cNvPr id="73" name="Google Shape;73;p15"/>
          <p:cNvSpPr txBox="true"/>
          <p:nvPr/>
        </p:nvSpPr>
        <p:spPr>
          <a:xfrm>
            <a:off x="1475740" y="6808471"/>
            <a:ext cx="10717530" cy="1948180"/>
          </a:xfrm>
          <a:prstGeom prst="rect">
            <a:avLst/>
          </a:prstGeom>
          <a:noFill/>
          <a:ln>
            <a:noFill/>
          </a:ln>
        </p:spPr>
        <p:txBody>
          <a:bodyPr spcFirstLastPara="1" wrap="square" lIns="50800" tIns="50800" rIns="50800" bIns="50800" anchor="ctr" anchorCtr="false">
            <a:spAutoFit/>
          </a:bodyPr>
          <a:lstStyle/>
          <a:p>
            <a:pPr marL="0" marR="0" lvl="0" indent="0" algn="l" rtl="0">
              <a:lnSpc>
                <a:spcPct val="100000"/>
              </a:lnSpc>
              <a:spcBef>
                <a:spcPts val="0"/>
              </a:spcBef>
              <a:spcAft>
                <a:spcPts val="0"/>
              </a:spcAft>
              <a:buClr>
                <a:srgbClr val="FFFFFF"/>
              </a:buClr>
              <a:buSzPts val="4000"/>
              <a:buFont typeface="Helvetica Neue"/>
              <a:buNone/>
            </a:pPr>
            <a:r>
              <a:rPr lang="en-US" sz="4000" b="1" i="0" u="none" strike="noStrike" cap="none">
                <a:solidFill>
                  <a:srgbClr val="FFFFFF"/>
                </a:solidFill>
                <a:latin typeface="Helvetica Neue"/>
                <a:ea typeface="Helvetica Neue"/>
                <a:cs typeface="Helvetica Neue"/>
                <a:sym typeface="Helvetica Neue"/>
              </a:rPr>
              <a:t>04 | Liquidity-Sensitive Logarithmic 	Market Scoring Rule</a:t>
            </a:r>
            <a:endParaRPr sz="4000" b="1" i="0" u="none" strike="noStrike" cap="none">
              <a:solidFill>
                <a:srgbClr val="FFFFFF"/>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FFFFFF"/>
              </a:buClr>
              <a:buSzPts val="4000"/>
              <a:buFont typeface="Helvetica Neue"/>
              <a:buNone/>
            </a:pPr>
            <a:r>
              <a:rPr lang="en-US" sz="4000" b="1" i="0" u="none" strike="noStrike" cap="none">
                <a:solidFill>
                  <a:srgbClr val="FFFFFF"/>
                </a:solidFill>
                <a:latin typeface="Helvetica Neue"/>
                <a:ea typeface="Helvetica Neue"/>
                <a:cs typeface="Helvetica Neue"/>
                <a:sym typeface="Helvetica Neue"/>
              </a:rPr>
              <a:t>      流动性敏感对数市场评分规则</a:t>
            </a:r>
            <a:endParaRPr sz="4000" b="1" i="0" u="none" strike="noStrike" cap="none">
              <a:solidFill>
                <a:srgbClr val="FFFFFF"/>
              </a:solidFill>
              <a:latin typeface="Helvetica Neue"/>
              <a:ea typeface="Helvetica Neue"/>
              <a:cs typeface="Helvetica Neue"/>
              <a:sym typeface="Helvetica Neue"/>
            </a:endParaRPr>
          </a:p>
        </p:txBody>
      </p:sp>
      <p:sp>
        <p:nvSpPr>
          <p:cNvPr id="74" name="Google Shape;74;p15"/>
          <p:cNvSpPr txBox="true"/>
          <p:nvPr/>
        </p:nvSpPr>
        <p:spPr>
          <a:xfrm>
            <a:off x="1459230" y="9324341"/>
            <a:ext cx="10717530" cy="1332230"/>
          </a:xfrm>
          <a:prstGeom prst="rect">
            <a:avLst/>
          </a:prstGeom>
          <a:noFill/>
          <a:ln>
            <a:noFill/>
          </a:ln>
        </p:spPr>
        <p:txBody>
          <a:bodyPr spcFirstLastPara="1" wrap="square" lIns="50800" tIns="50800" rIns="50800" bIns="50800" anchor="ctr" anchorCtr="false">
            <a:spAutoFit/>
          </a:bodyPr>
          <a:lstStyle/>
          <a:p>
            <a:pPr marL="0" marR="0" lvl="0" indent="0" algn="l" rtl="0">
              <a:lnSpc>
                <a:spcPct val="100000"/>
              </a:lnSpc>
              <a:spcBef>
                <a:spcPts val="0"/>
              </a:spcBef>
              <a:spcAft>
                <a:spcPts val="0"/>
              </a:spcAft>
              <a:buClr>
                <a:srgbClr val="FFFFFF"/>
              </a:buClr>
              <a:buSzPts val="4000"/>
              <a:buFont typeface="Helvetica Neue"/>
              <a:buNone/>
            </a:pPr>
            <a:r>
              <a:rPr lang="en-US" sz="4000" b="1" i="0" u="none" strike="noStrike" cap="none">
                <a:solidFill>
                  <a:srgbClr val="FFFFFF"/>
                </a:solidFill>
                <a:latin typeface="Helvetica Neue"/>
                <a:ea typeface="Helvetica Neue"/>
                <a:cs typeface="Helvetica Neue"/>
                <a:sym typeface="Helvetica Neue"/>
              </a:rPr>
              <a:t>05 | Rikiddo </a:t>
            </a:r>
            <a:endParaRPr sz="4000" b="1" i="0" u="none" strike="noStrike" cap="none">
              <a:solidFill>
                <a:srgbClr val="FFFFFF"/>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FFFFFF"/>
              </a:buClr>
              <a:buSzPts val="4000"/>
              <a:buFont typeface="Helvetica Neue"/>
              <a:buNone/>
            </a:pPr>
            <a:r>
              <a:rPr lang="en-US" sz="4000" b="1" i="0" u="none" strike="noStrike" cap="none">
                <a:solidFill>
                  <a:srgbClr val="FFFFFF"/>
                </a:solidFill>
                <a:latin typeface="Helvetica Neue"/>
                <a:ea typeface="Helvetica Neue"/>
                <a:cs typeface="Helvetica Neue"/>
                <a:sym typeface="Helvetica Neue"/>
              </a:rPr>
              <a:t>   一种流动性敏感的动态对数市场评分规则</a:t>
            </a:r>
            <a:endParaRPr sz="4000" b="1" i="0" u="none" strike="noStrike" cap="none">
              <a:solidFill>
                <a:srgbClr val="FFFFFF"/>
              </a:solidFill>
              <a:latin typeface="Helvetica Neue"/>
              <a:ea typeface="Helvetica Neue"/>
              <a:cs typeface="Helvetica Neue"/>
              <a:sym typeface="Helvetica Neue"/>
            </a:endParaRP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78" name="Shape 78"/>
        <p:cNvGrpSpPr/>
        <p:nvPr/>
      </p:nvGrpSpPr>
      <p:grpSpPr>
        <a:xfrm>
          <a:off x="0" y="0"/>
          <a:ext cx="0" cy="0"/>
          <a:chOff x="0" y="0"/>
          <a:chExt cx="0" cy="0"/>
        </a:xfrm>
      </p:grpSpPr>
      <p:grpSp>
        <p:nvGrpSpPr>
          <p:cNvPr id="2" name="组合 1"/>
          <p:cNvGrpSpPr/>
          <p:nvPr/>
        </p:nvGrpSpPr>
        <p:grpSpPr>
          <a:xfrm>
            <a:off x="27305" y="0"/>
            <a:ext cx="12743815" cy="13716000"/>
            <a:chOff x="43" y="0"/>
            <a:chExt cx="20069" cy="21600"/>
          </a:xfrm>
        </p:grpSpPr>
        <p:pic>
          <p:nvPicPr>
            <p:cNvPr id="79" name="Google Shape;79;p16" descr="Изображение"/>
            <p:cNvPicPr preferRelativeResize="false"/>
            <p:nvPr/>
          </p:nvPicPr>
          <p:blipFill rotWithShape="true">
            <a:blip r:embed="rId1"/>
            <a:srcRect l="18732"/>
            <a:stretch>
              <a:fillRect/>
            </a:stretch>
          </p:blipFill>
          <p:spPr>
            <a:xfrm>
              <a:off x="43" y="0"/>
              <a:ext cx="16367" cy="21600"/>
            </a:xfrm>
            <a:prstGeom prst="rect">
              <a:avLst/>
            </a:prstGeom>
            <a:noFill/>
            <a:ln>
              <a:noFill/>
            </a:ln>
          </p:spPr>
        </p:pic>
        <p:pic>
          <p:nvPicPr>
            <p:cNvPr id="80" name="Google Shape;80;p16" descr="Изображение"/>
            <p:cNvPicPr preferRelativeResize="false"/>
            <p:nvPr/>
          </p:nvPicPr>
          <p:blipFill rotWithShape="true">
            <a:blip r:embed="rId2"/>
            <a:srcRect/>
            <a:stretch>
              <a:fillRect/>
            </a:stretch>
          </p:blipFill>
          <p:spPr>
            <a:xfrm>
              <a:off x="2350" y="1481"/>
              <a:ext cx="5199" cy="1275"/>
            </a:xfrm>
            <a:prstGeom prst="rect">
              <a:avLst/>
            </a:prstGeom>
            <a:noFill/>
            <a:ln>
              <a:noFill/>
            </a:ln>
          </p:spPr>
        </p:pic>
        <p:pic>
          <p:nvPicPr>
            <p:cNvPr id="81" name="Google Shape;81;p16" descr="Изображение"/>
            <p:cNvPicPr preferRelativeResize="false"/>
            <p:nvPr/>
          </p:nvPicPr>
          <p:blipFill rotWithShape="true">
            <a:blip r:embed="rId3"/>
            <a:srcRect l="3607"/>
            <a:stretch>
              <a:fillRect/>
            </a:stretch>
          </p:blipFill>
          <p:spPr>
            <a:xfrm>
              <a:off x="1512" y="5850"/>
              <a:ext cx="18600" cy="12437"/>
            </a:xfrm>
            <a:prstGeom prst="rect">
              <a:avLst/>
            </a:prstGeom>
            <a:noFill/>
            <a:ln>
              <a:noFill/>
            </a:ln>
          </p:spPr>
        </p:pic>
      </p:grpSp>
      <p:sp>
        <p:nvSpPr>
          <p:cNvPr id="478" name="Google Shape;478;p51"/>
          <p:cNvSpPr txBox="true"/>
          <p:nvPr>
            <p:ph type="ctrTitle"/>
          </p:nvPr>
        </p:nvSpPr>
        <p:spPr>
          <a:xfrm flipH="true">
            <a:off x="11323955" y="6641465"/>
            <a:ext cx="11388090" cy="2844800"/>
          </a:xfrm>
          <a:prstGeom prst="rect">
            <a:avLst/>
          </a:prstGeom>
        </p:spPr>
        <p:txBody>
          <a:bodyPr spcFirstLastPara="1" wrap="square" lIns="91425" tIns="91425" rIns="91425" bIns="91425" anchor="ctr" anchorCtr="false">
            <a:noAutofit/>
          </a:bodyPr>
          <a:p>
            <a:pPr marL="0" lvl="0" indent="0" algn="l" rtl="0">
              <a:spcBef>
                <a:spcPts val="0"/>
              </a:spcBef>
              <a:spcAft>
                <a:spcPts val="0"/>
              </a:spcAft>
              <a:buNone/>
            </a:pPr>
            <a:r>
              <a:rPr lang="en-US">
                <a:solidFill>
                  <a:srgbClr val="FFFFFF"/>
                </a:solidFill>
                <a:sym typeface="Helvetica Neue"/>
              </a:rPr>
              <a:t>Prediction Market</a:t>
            </a:r>
            <a:br>
              <a:rPr lang="en-US" b="1" i="0" u="none" strike="noStrike" cap="none">
                <a:solidFill>
                  <a:srgbClr val="B5C1CA"/>
                </a:solidFill>
                <a:latin typeface="Helvetica Neue"/>
                <a:ea typeface="Helvetica Neue"/>
                <a:cs typeface="Helvetica Neue"/>
                <a:sym typeface="Helvetica Neue"/>
              </a:rPr>
            </a:br>
            <a:endParaRPr lang="en-GB"/>
          </a:p>
        </p:txBody>
      </p:sp>
      <p:sp>
        <p:nvSpPr>
          <p:cNvPr id="479" name="Google Shape;479;p51"/>
          <p:cNvSpPr txBox="true"/>
          <p:nvPr/>
        </p:nvSpPr>
        <p:spPr>
          <a:xfrm flipH="true">
            <a:off x="11323955" y="4697730"/>
            <a:ext cx="8719185" cy="2207895"/>
          </a:xfrm>
          <a:prstGeom prst="rect">
            <a:avLst/>
          </a:prstGeom>
          <a:noFill/>
          <a:ln>
            <a:noFill/>
          </a:ln>
        </p:spPr>
        <p:txBody>
          <a:bodyPr wrap="square" lIns="91425" tIns="91425" rIns="91425" bIns="91425" anchor="ctr" anchorCtr="false">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3600"/>
              <a:buFont typeface="Exo 2"/>
              <a:buNone/>
              <a:defRPr sz="3600" b="1" i="0" u="none" strike="noStrike" cap="none">
                <a:solidFill>
                  <a:srgbClr val="434343"/>
                </a:solidFill>
                <a:latin typeface="Exo 2"/>
                <a:ea typeface="Exo 2"/>
                <a:cs typeface="Exo 2"/>
                <a:sym typeface="Exo 2"/>
              </a:defRPr>
            </a:lvl1pPr>
            <a:lvl2pPr marR="0" lvl="1"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2pPr>
            <a:lvl3pPr marR="0" lvl="2"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3pPr>
            <a:lvl4pPr marR="0" lvl="3"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4pPr>
            <a:lvl5pPr marR="0" lvl="4"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5pPr>
            <a:lvl6pPr marR="0" lvl="5"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6pPr>
            <a:lvl7pPr marR="0" lvl="6"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7pPr>
            <a:lvl8pPr marR="0" lvl="7"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8pPr>
            <a:lvl9pPr marR="0" lvl="8"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9pPr>
          </a:lstStyle>
          <a:p>
            <a:pPr marL="0" lvl="0" indent="0" algn="l" rtl="0">
              <a:spcBef>
                <a:spcPts val="0"/>
              </a:spcBef>
              <a:spcAft>
                <a:spcPts val="0"/>
              </a:spcAft>
              <a:buNone/>
            </a:pPr>
            <a:r>
              <a:rPr lang="en-GB" sz="6000">
                <a:solidFill>
                  <a:schemeClr val="bg1"/>
                </a:solidFill>
              </a:rPr>
              <a:t>0</a:t>
            </a:r>
            <a:r>
              <a:rPr lang="en-US" altLang="en-GB" sz="6000">
                <a:solidFill>
                  <a:schemeClr val="bg1"/>
                </a:solidFill>
              </a:rPr>
              <a:t>1</a:t>
            </a:r>
            <a:endParaRPr lang="en-US" altLang="en-GB" sz="6000">
              <a:solidFill>
                <a:schemeClr val="bg1"/>
              </a:solidFill>
            </a:endParaRPr>
          </a:p>
        </p:txBody>
      </p:sp>
      <p:cxnSp>
        <p:nvCxnSpPr>
          <p:cNvPr id="481" name="Google Shape;481;p51"/>
          <p:cNvCxnSpPr/>
          <p:nvPr/>
        </p:nvCxnSpPr>
        <p:spPr>
          <a:xfrm>
            <a:off x="10891520" y="593090"/>
            <a:ext cx="80010" cy="5544820"/>
          </a:xfrm>
          <a:prstGeom prst="straightConnector1">
            <a:avLst/>
          </a:prstGeom>
          <a:noFill/>
          <a:ln w="9525" cap="flat" cmpd="sng">
            <a:solidFill>
              <a:schemeClr val="bg1"/>
            </a:solidFill>
            <a:prstDash val="solid"/>
            <a:round/>
            <a:headEnd type="none" w="med" len="med"/>
            <a:tailEnd type="none" w="med" len="med"/>
          </a:ln>
        </p:spPr>
      </p:cxnSp>
      <p:sp>
        <p:nvSpPr>
          <p:cNvPr id="4" name="Google Shape;478;p51"/>
          <p:cNvSpPr txBox="true"/>
          <p:nvPr/>
        </p:nvSpPr>
        <p:spPr>
          <a:xfrm flipH="true">
            <a:off x="11379200" y="7486015"/>
            <a:ext cx="7691120" cy="2844800"/>
          </a:xfrm>
          <a:prstGeom prst="rect">
            <a:avLst/>
          </a:prstGeom>
          <a:noFill/>
          <a:ln>
            <a:noFill/>
          </a:ln>
        </p:spPr>
        <p:txBody>
          <a:bodyPr wrap="square" lIns="91425" tIns="91425" rIns="91425" bIns="91425" anchor="ctr" anchorCtr="false">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1pPr>
            <a:lvl2pPr marR="0" lvl="1"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2pPr>
            <a:lvl3pPr marR="0" lvl="2"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3pPr>
            <a:lvl4pPr marR="0" lvl="3"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4pPr>
            <a:lvl5pPr marR="0" lvl="4"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5pPr>
            <a:lvl6pPr marR="0" lvl="5"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6pPr>
            <a:lvl7pPr marR="0" lvl="6"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7pPr>
            <a:lvl8pPr marR="0" lvl="7"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8pPr>
            <a:lvl9pPr marR="0" lvl="8"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9pPr>
          </a:lstStyle>
          <a:p>
            <a:pPr marL="0" lvl="0" indent="0" algn="l" rtl="0">
              <a:spcBef>
                <a:spcPts val="0"/>
              </a:spcBef>
              <a:spcAft>
                <a:spcPts val="0"/>
              </a:spcAft>
              <a:buNone/>
            </a:pPr>
            <a:r>
              <a:rPr lang="zh-CN" altLang="en-US" sz="6000">
                <a:solidFill>
                  <a:schemeClr val="bg1"/>
                </a:solidFill>
                <a:latin typeface="微软雅黑" panose="020B0503020204020204" charset="-122"/>
                <a:ea typeface="微软雅黑" panose="020B0503020204020204" charset="-122"/>
              </a:rPr>
              <a:t>预测市场</a:t>
            </a:r>
            <a:endParaRPr lang="zh-CN" altLang="en-US" sz="6000">
              <a:solidFill>
                <a:schemeClr val="bg1"/>
              </a:solidFill>
              <a:latin typeface="微软雅黑" panose="020B0503020204020204" charset="-122"/>
              <a:ea typeface="微软雅黑" panose="020B0503020204020204" charset="-122"/>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481"/>
                                        </p:tgtEl>
                                        <p:attrNameLst>
                                          <p:attrName>style.visibility</p:attrName>
                                        </p:attrNameLst>
                                      </p:cBhvr>
                                      <p:to>
                                        <p:strVal val="visible"/>
                                      </p:to>
                                    </p:set>
                                    <p:anim calcmode="lin" valueType="num">
                                      <p:cBhvr additive="base">
                                        <p:cTn id="7" dur="1000"/>
                                        <p:tgtEl>
                                          <p:spTgt spid="481"/>
                                        </p:tgtEl>
                                        <p:attrNameLst>
                                          <p:attrName>ppt_y</p:attrName>
                                        </p:attrNameLst>
                                      </p:cBhvr>
                                      <p:tavLst>
                                        <p:tav tm="0" fmla="">
                                          <p:val>
                                            <p:strVal val="#ppt_y-1"/>
                                          </p:val>
                                        </p:tav>
                                        <p:tav tm="100000" fmla="">
                                          <p:val>
                                            <p:strVal val="#ppt_y"/>
                                          </p:val>
                                        </p:tav>
                                      </p:tavLst>
                                    </p:anim>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479"/>
                                        </p:tgtEl>
                                        <p:attrNameLst>
                                          <p:attrName>style.visibility</p:attrName>
                                        </p:attrNameLst>
                                      </p:cBhvr>
                                      <p:to>
                                        <p:strVal val="visible"/>
                                      </p:to>
                                    </p:set>
                                    <p:animEffect transition="in" filter="fade">
                                      <p:cBhvr>
                                        <p:cTn id="11" dur="800"/>
                                        <p:tgtEl>
                                          <p:spTgt spid="47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4" name="Изображение" descr="Изображение"/>
          <p:cNvPicPr>
            <a:picLocks noChangeAspect="true"/>
          </p:cNvPicPr>
          <p:nvPr/>
        </p:nvPicPr>
        <p:blipFill>
          <a:blip r:embed="rId1"/>
          <a:srcRect l="18732"/>
          <a:stretch>
            <a:fillRect/>
          </a:stretch>
        </p:blipFill>
        <p:spPr>
          <a:xfrm>
            <a:off x="27188" y="0"/>
            <a:ext cx="10393162" cy="13716001"/>
          </a:xfrm>
          <a:prstGeom prst="rect">
            <a:avLst/>
          </a:prstGeom>
          <a:ln w="12700">
            <a:miter lim="400000"/>
            <a:headEnd/>
            <a:tailEnd/>
          </a:ln>
        </p:spPr>
      </p:pic>
      <p:pic>
        <p:nvPicPr>
          <p:cNvPr id="155" name="Изображение" descr="Изображение"/>
          <p:cNvPicPr>
            <a:picLocks noChangeAspect="true"/>
          </p:cNvPicPr>
          <p:nvPr/>
        </p:nvPicPr>
        <p:blipFill>
          <a:blip r:embed="rId2"/>
          <a:stretch>
            <a:fillRect/>
          </a:stretch>
        </p:blipFill>
        <p:spPr>
          <a:xfrm>
            <a:off x="1491970" y="940539"/>
            <a:ext cx="3301400" cy="809619"/>
          </a:xfrm>
          <a:prstGeom prst="rect">
            <a:avLst/>
          </a:prstGeom>
          <a:ln w="12700">
            <a:miter lim="400000"/>
            <a:headEnd/>
            <a:tailEnd/>
          </a:ln>
        </p:spPr>
      </p:pic>
      <p:pic>
        <p:nvPicPr>
          <p:cNvPr id="156" name="Изображение" descr="Изображение"/>
          <p:cNvPicPr>
            <a:picLocks noChangeAspect="true"/>
          </p:cNvPicPr>
          <p:nvPr/>
        </p:nvPicPr>
        <p:blipFill>
          <a:blip r:embed="rId3"/>
          <a:srcRect l="3607"/>
          <a:stretch>
            <a:fillRect/>
          </a:stretch>
        </p:blipFill>
        <p:spPr>
          <a:xfrm>
            <a:off x="959901" y="3714990"/>
            <a:ext cx="11810791" cy="7897616"/>
          </a:xfrm>
          <a:prstGeom prst="rect">
            <a:avLst/>
          </a:prstGeom>
          <a:ln w="12700">
            <a:miter lim="400000"/>
            <a:headEnd/>
            <a:tailEnd/>
          </a:ln>
        </p:spPr>
      </p:pic>
      <p:sp>
        <p:nvSpPr>
          <p:cNvPr id="157" name="Zeitgeist is an evolving blockchain for prediction markets and futarchy"/>
          <p:cNvSpPr txBox="true"/>
          <p:nvPr/>
        </p:nvSpPr>
        <p:spPr>
          <a:xfrm>
            <a:off x="11350678" y="495935"/>
            <a:ext cx="10926754" cy="932180"/>
          </a:xfrm>
          <a:prstGeom prst="rect">
            <a:avLst/>
          </a:prstGeom>
          <a:ln w="12700">
            <a:miter lim="400000"/>
          </a:ln>
        </p:spPr>
        <p:txBody>
          <a:bodyPr lIns="50800" tIns="50800" rIns="50800" bIns="50800" anchor="ctr">
            <a:spAutoFit/>
          </a:bodyPr>
          <a:lstStyle>
            <a:lvl1pPr algn="l">
              <a:defRPr sz="6000" b="1">
                <a:solidFill>
                  <a:srgbClr val="FFFFFF"/>
                </a:solidFill>
              </a:defRPr>
            </a:lvl1pPr>
          </a:lstStyle>
          <a:p>
            <a:r>
              <a:rPr lang="zh-CN" sz="5400">
                <a:latin typeface="微软雅黑" panose="020B0503020204020204" charset="-122"/>
                <a:ea typeface="微软雅黑" panose="020B0503020204020204" charset="-122"/>
              </a:rPr>
              <a:t>预测市场</a:t>
            </a:r>
            <a:endParaRPr lang="zh-CN" sz="5400">
              <a:latin typeface="微软雅黑" panose="020B0503020204020204" charset="-122"/>
              <a:ea typeface="微软雅黑" panose="020B0503020204020204" charset="-122"/>
            </a:endParaRPr>
          </a:p>
        </p:txBody>
      </p:sp>
      <p:sp>
        <p:nvSpPr>
          <p:cNvPr id="158" name="Built on Substrate, Ready for Polkadot"/>
          <p:cNvSpPr txBox="true"/>
          <p:nvPr/>
        </p:nvSpPr>
        <p:spPr>
          <a:xfrm>
            <a:off x="11285908" y="2371408"/>
            <a:ext cx="10926752" cy="2686685"/>
          </a:xfrm>
          <a:prstGeom prst="rect">
            <a:avLst/>
          </a:prstGeom>
          <a:ln w="12700">
            <a:miter lim="400000"/>
          </a:ln>
        </p:spPr>
        <p:txBody>
          <a:bodyPr lIns="50800" tIns="50800" rIns="50800" bIns="50800" anchor="ctr">
            <a:spAutoFit/>
          </a:bodyPr>
          <a:lstStyle>
            <a:lvl1pPr algn="l">
              <a:defRPr sz="3500" b="1">
                <a:solidFill>
                  <a:srgbClr val="B5C1CA"/>
                </a:solidFill>
              </a:defRPr>
            </a:lvl1pPr>
          </a:lstStyle>
          <a:p>
            <a:pPr>
              <a:lnSpc>
                <a:spcPct val="120000"/>
              </a:lnSpc>
            </a:pPr>
            <a:r>
              <a:rPr>
                <a:latin typeface="微软雅黑" panose="020B0503020204020204" charset="-122"/>
                <a:ea typeface="微软雅黑" panose="020B0503020204020204" charset="-122"/>
                <a:cs typeface="微软雅黑" panose="020B0503020204020204" charset="-122"/>
              </a:rPr>
              <a:t>预测市场是一群对未来事件或结果进行推测的人的集合。这些事件包括(但不限于)选举、公司的销售、商品的价格波动、甚至天气的变化，以及几乎任何可以事后客观核实的事件或结果。</a:t>
            </a:r>
            <a:endParaRPr>
              <a:latin typeface="微软雅黑" panose="020B0503020204020204" charset="-122"/>
              <a:ea typeface="微软雅黑" panose="020B0503020204020204" charset="-122"/>
              <a:cs typeface="微软雅黑" panose="020B0503020204020204" charset="-122"/>
            </a:endParaRPr>
          </a:p>
        </p:txBody>
      </p:sp>
      <p:sp>
        <p:nvSpPr>
          <p:cNvPr id="159" name="The most common prediction market trades only two outcomes on an event: “Yes” or “No”. This means that traders are betting on whether an event happens or it does not. These markets are sometimes known as binary markets since they only trade two distinct "/>
          <p:cNvSpPr txBox="true"/>
          <p:nvPr/>
        </p:nvSpPr>
        <p:spPr>
          <a:xfrm>
            <a:off x="11350625" y="6521450"/>
            <a:ext cx="10982960" cy="5272405"/>
          </a:xfrm>
          <a:prstGeom prst="rect">
            <a:avLst/>
          </a:prstGeom>
          <a:ln w="12700">
            <a:miter lim="400000"/>
          </a:ln>
        </p:spPr>
        <p:txBody>
          <a:bodyPr wrap="square" lIns="50800" tIns="50800" rIns="50800" bIns="50800">
            <a:spAutoFit/>
          </a:bodyPr>
          <a:lstStyle>
            <a:lvl1pPr algn="l">
              <a:lnSpc>
                <a:spcPct val="130000"/>
              </a:lnSpc>
              <a:defRPr sz="2500">
                <a:solidFill>
                  <a:srgbClr val="FFFFFF"/>
                </a:solidFill>
                <a:latin typeface="Verdana" panose="020B0604030504040204"/>
                <a:ea typeface="Verdana" panose="020B0604030504040204"/>
                <a:cs typeface="Verdana" panose="020B0604030504040204"/>
                <a:sym typeface="Verdana" panose="020B0604030504040204"/>
              </a:defRPr>
            </a:lvl1pPr>
          </a:lstStyle>
          <a:p>
            <a:pPr algn="l">
              <a:lnSpc>
                <a:spcPct val="120000"/>
              </a:lnSpc>
              <a:buFont typeface="Arial" panose="02080604020202020204" pitchFamily="34" charset="0"/>
            </a:pPr>
            <a:r>
              <a:rPr sz="3500" b="1">
                <a:solidFill>
                  <a:srgbClr val="B5C1CA"/>
                </a:solidFill>
                <a:latin typeface="微软雅黑" panose="020B0503020204020204" charset="-122"/>
                <a:ea typeface="微软雅黑" panose="020B0503020204020204" charset="-122"/>
                <a:cs typeface="+mn-cs"/>
              </a:rPr>
              <a:t>市场预测的主要目的是对未知未来结果的信念的集合。因为它们包含了各种各样的想法和观点，预测市场已经被证明是一种非常有效的预测工具。</a:t>
            </a:r>
            <a:endParaRPr sz="3500" b="1">
              <a:solidFill>
                <a:srgbClr val="B5C1CA"/>
              </a:solidFill>
              <a:latin typeface="微软雅黑" panose="020B0503020204020204" charset="-122"/>
              <a:ea typeface="微软雅黑" panose="020B0503020204020204" charset="-122"/>
              <a:cs typeface="+mn-cs"/>
            </a:endParaRPr>
          </a:p>
          <a:p>
            <a:pPr algn="l">
              <a:lnSpc>
                <a:spcPct val="120000"/>
              </a:lnSpc>
              <a:buFont typeface="Arial" panose="02080604020202020204" pitchFamily="34" charset="0"/>
            </a:pPr>
            <a:endParaRPr sz="3500" b="1">
              <a:solidFill>
                <a:srgbClr val="B5C1CA"/>
              </a:solidFill>
              <a:latin typeface="微软雅黑" panose="020B0503020204020204" charset="-122"/>
              <a:ea typeface="微软雅黑" panose="020B0503020204020204" charset="-122"/>
              <a:cs typeface="+mn-cs"/>
            </a:endParaRPr>
          </a:p>
          <a:p>
            <a:pPr algn="l">
              <a:lnSpc>
                <a:spcPct val="120000"/>
              </a:lnSpc>
              <a:buFont typeface="Arial" panose="02080604020202020204" pitchFamily="34" charset="0"/>
            </a:pPr>
            <a:endParaRPr sz="3500" b="1">
              <a:solidFill>
                <a:srgbClr val="B5C1CA"/>
              </a:solidFill>
              <a:latin typeface="微软雅黑" panose="020B0503020204020204" charset="-122"/>
              <a:ea typeface="微软雅黑" panose="020B0503020204020204" charset="-122"/>
              <a:cs typeface="+mn-cs"/>
            </a:endParaRPr>
          </a:p>
          <a:p>
            <a:pPr algn="l">
              <a:lnSpc>
                <a:spcPct val="120000"/>
              </a:lnSpc>
              <a:buFont typeface="Arial" panose="02080604020202020204" pitchFamily="34" charset="0"/>
            </a:pPr>
            <a:r>
              <a:rPr sz="3500" b="1">
                <a:solidFill>
                  <a:srgbClr val="B5C1CA"/>
                </a:solidFill>
                <a:latin typeface="微软雅黑" panose="020B0503020204020204" charset="-122"/>
                <a:ea typeface="微软雅黑" panose="020B0503020204020204" charset="-122"/>
                <a:cs typeface="+mn-cs"/>
              </a:rPr>
              <a:t>从时间的角度来说，随着时间的推移，距离公布结果时间越近，其预测的结果就越接近现实，同样的，其价格也会越高。</a:t>
            </a:r>
            <a:endParaRPr sz="3500" b="1">
              <a:solidFill>
                <a:srgbClr val="B5C1CA"/>
              </a:solidFill>
              <a:latin typeface="微软雅黑" panose="020B0503020204020204" charset="-122"/>
              <a:ea typeface="微软雅黑" panose="020B0503020204020204" charset="-122"/>
              <a:cs typeface="+mn-cs"/>
            </a:endParaRP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7" name="Изображение" descr="Изображение"/>
          <p:cNvPicPr>
            <a:picLocks noChangeAspect="true"/>
          </p:cNvPicPr>
          <p:nvPr/>
        </p:nvPicPr>
        <p:blipFill>
          <a:blip r:embed="rId1"/>
          <a:stretch>
            <a:fillRect/>
          </a:stretch>
        </p:blipFill>
        <p:spPr>
          <a:xfrm>
            <a:off x="-1" y="4428"/>
            <a:ext cx="24384001" cy="5223544"/>
          </a:xfrm>
          <a:prstGeom prst="rect">
            <a:avLst/>
          </a:prstGeom>
          <a:ln w="12700">
            <a:miter lim="400000"/>
            <a:headEnd/>
            <a:tailEnd/>
          </a:ln>
        </p:spPr>
      </p:pic>
      <p:pic>
        <p:nvPicPr>
          <p:cNvPr id="228" name="Изображение" descr="Изображение"/>
          <p:cNvPicPr>
            <a:picLocks noChangeAspect="true"/>
          </p:cNvPicPr>
          <p:nvPr/>
        </p:nvPicPr>
        <p:blipFill>
          <a:blip r:embed="rId2"/>
          <a:stretch>
            <a:fillRect/>
          </a:stretch>
        </p:blipFill>
        <p:spPr>
          <a:xfrm>
            <a:off x="1491970" y="940539"/>
            <a:ext cx="3301400" cy="809619"/>
          </a:xfrm>
          <a:prstGeom prst="rect">
            <a:avLst/>
          </a:prstGeom>
          <a:ln w="12700">
            <a:miter lim="400000"/>
            <a:headEnd/>
            <a:tailEnd/>
          </a:ln>
        </p:spPr>
      </p:pic>
      <p:sp>
        <p:nvSpPr>
          <p:cNvPr id="157" name="Zeitgeist is an evolving blockchain for prediction markets and futarchy"/>
          <p:cNvSpPr txBox="true"/>
          <p:nvPr/>
        </p:nvSpPr>
        <p:spPr>
          <a:xfrm>
            <a:off x="11350678" y="495935"/>
            <a:ext cx="10926754" cy="932180"/>
          </a:xfrm>
          <a:prstGeom prst="rect">
            <a:avLst/>
          </a:prstGeom>
          <a:ln w="12700">
            <a:miter lim="400000"/>
          </a:ln>
        </p:spPr>
        <p:txBody>
          <a:bodyPr lIns="50800" tIns="50800" rIns="50800" bIns="50800" anchor="ctr">
            <a:spAutoFit/>
          </a:bodyPr>
          <a:lstStyle>
            <a:lvl1pPr algn="l">
              <a:defRPr sz="6000" b="1">
                <a:solidFill>
                  <a:srgbClr val="FFFFFF"/>
                </a:solidFill>
              </a:defRPr>
            </a:lvl1pPr>
          </a:lstStyle>
          <a:p>
            <a:r>
              <a:rPr lang="zh-CN" sz="5400">
                <a:latin typeface="微软雅黑" panose="020B0503020204020204" charset="-122"/>
                <a:ea typeface="微软雅黑" panose="020B0503020204020204" charset="-122"/>
              </a:rPr>
              <a:t>预测市场的例子</a:t>
            </a:r>
            <a:endParaRPr lang="zh-CN" sz="5400">
              <a:latin typeface="微软雅黑" panose="020B0503020204020204" charset="-122"/>
              <a:ea typeface="微软雅黑" panose="020B0503020204020204" charset="-122"/>
            </a:endParaRPr>
          </a:p>
        </p:txBody>
      </p:sp>
      <p:pic>
        <p:nvPicPr>
          <p:cNvPr id="2" name="Picture 1"/>
          <p:cNvPicPr>
            <a:picLocks noChangeAspect="true"/>
          </p:cNvPicPr>
          <p:nvPr/>
        </p:nvPicPr>
        <p:blipFill>
          <a:blip r:embed="rId3"/>
          <a:stretch>
            <a:fillRect/>
          </a:stretch>
        </p:blipFill>
        <p:spPr>
          <a:xfrm>
            <a:off x="902335" y="2389505"/>
            <a:ext cx="11485880" cy="7325360"/>
          </a:xfrm>
          <a:prstGeom prst="rect">
            <a:avLst/>
          </a:prstGeom>
        </p:spPr>
      </p:pic>
      <p:sp>
        <p:nvSpPr>
          <p:cNvPr id="3" name="Text Box 2"/>
          <p:cNvSpPr txBox="true"/>
          <p:nvPr/>
        </p:nvSpPr>
        <p:spPr>
          <a:xfrm>
            <a:off x="13834110" y="1720533"/>
            <a:ext cx="10102850" cy="1139952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false" upright="false">
            <a:spAutoFit/>
          </a:bodyPr>
          <a:p>
            <a:pPr marL="0" marR="0" indent="0" algn="ctr" defTabSz="2438400" rtl="0" fontAlgn="auto" latinLnBrk="0" hangingPunct="0">
              <a:lnSpc>
                <a:spcPct val="120000"/>
              </a:lnSpc>
              <a:spcBef>
                <a:spcPts val="0"/>
              </a:spcBef>
              <a:spcAft>
                <a:spcPts val="0"/>
              </a:spcAft>
              <a:buClrTx/>
              <a:buSzTx/>
              <a:buFontTx/>
              <a:buNone/>
            </a:pPr>
            <a:r>
              <a:rPr kumimoji="0" lang="en-US" sz="3600" b="1" i="0" u="none" strike="noStrike" cap="none" spc="0" normalizeH="0" baseline="0">
                <a:ln>
                  <a:noFill/>
                </a:ln>
                <a:solidFill>
                  <a:schemeClr val="bg1"/>
                </a:solidFill>
                <a:effectLst/>
                <a:uFillTx/>
                <a:latin typeface="+mn-lt"/>
                <a:ea typeface="+mn-ea"/>
                <a:cs typeface="+mn-cs"/>
                <a:sym typeface="Helvetica Neue"/>
              </a:rPr>
              <a:t>亚马逊的下一个总部将设在哪里？</a:t>
            </a:r>
            <a:endParaRPr kumimoji="0" lang="en-US" sz="3600" b="1" i="0" u="none" strike="noStrike" cap="none" spc="0" normalizeH="0" baseline="0">
              <a:ln>
                <a:noFill/>
              </a:ln>
              <a:solidFill>
                <a:schemeClr val="bg1"/>
              </a:solidFill>
              <a:effectLst/>
              <a:uFillTx/>
              <a:latin typeface="+mn-lt"/>
              <a:ea typeface="+mn-ea"/>
              <a:cs typeface="+mn-cs"/>
              <a:sym typeface="Helvetica Neue"/>
            </a:endParaRPr>
          </a:p>
          <a:p>
            <a:pPr marL="0" marR="0" indent="0" algn="l" defTabSz="2438400" rtl="0" fontAlgn="auto" latinLnBrk="0" hangingPunct="0">
              <a:lnSpc>
                <a:spcPct val="120000"/>
              </a:lnSpc>
              <a:spcBef>
                <a:spcPts val="0"/>
              </a:spcBef>
              <a:spcAft>
                <a:spcPts val="0"/>
              </a:spcAft>
              <a:buClrTx/>
              <a:buSzTx/>
              <a:buFontTx/>
              <a:buNone/>
            </a:pPr>
            <a:r>
              <a:rPr kumimoji="0" lang="en-US" i="0" u="none" strike="noStrike" cap="none" spc="0" normalizeH="0" baseline="0">
                <a:ln>
                  <a:noFill/>
                </a:ln>
                <a:solidFill>
                  <a:schemeClr val="bg1"/>
                </a:solidFill>
                <a:effectLst/>
                <a:uFillTx/>
                <a:latin typeface="+mn-lt"/>
                <a:ea typeface="+mn-ea"/>
                <a:cs typeface="+mn-cs"/>
                <a:sym typeface="Helvetica Neue"/>
              </a:rPr>
              <a:t>市场参与者可以选择不同的结果，如奥斯汀、凤凰城或芝加哥，如果他们预测的结果发生，将获得10美元的报酬，如果没有发生，则获得0美元的报酬。</a:t>
            </a:r>
            <a:endParaRPr kumimoji="0" lang="en-US" i="0" u="none" strike="noStrike" cap="none" spc="0" normalizeH="0" baseline="0">
              <a:ln>
                <a:noFill/>
              </a:ln>
              <a:solidFill>
                <a:schemeClr val="bg1"/>
              </a:solidFill>
              <a:effectLst/>
              <a:uFillTx/>
              <a:latin typeface="+mn-lt"/>
              <a:ea typeface="+mn-ea"/>
              <a:cs typeface="+mn-cs"/>
              <a:sym typeface="Helvetica Neue"/>
            </a:endParaRPr>
          </a:p>
          <a:p>
            <a:pPr marL="0" marR="0" indent="0" algn="l" defTabSz="2438400" rtl="0" fontAlgn="auto" latinLnBrk="0" hangingPunct="0">
              <a:lnSpc>
                <a:spcPct val="120000"/>
              </a:lnSpc>
              <a:spcBef>
                <a:spcPts val="0"/>
              </a:spcBef>
              <a:spcAft>
                <a:spcPts val="0"/>
              </a:spcAft>
              <a:buClrTx/>
              <a:buSzTx/>
              <a:buFontTx/>
              <a:buNone/>
            </a:pPr>
            <a:endParaRPr kumimoji="0" lang="en-US" i="0" u="none" strike="noStrike" cap="none" spc="0" normalizeH="0" baseline="0">
              <a:ln>
                <a:noFill/>
              </a:ln>
              <a:solidFill>
                <a:schemeClr val="bg1"/>
              </a:solidFill>
              <a:effectLst/>
              <a:uFillTx/>
              <a:latin typeface="+mn-lt"/>
              <a:ea typeface="+mn-ea"/>
              <a:cs typeface="+mn-cs"/>
              <a:sym typeface="Helvetica Neue"/>
            </a:endParaRPr>
          </a:p>
          <a:p>
            <a:pPr marL="0" marR="0" indent="0" algn="l" defTabSz="2438400" rtl="0" fontAlgn="auto" latinLnBrk="0" hangingPunct="0">
              <a:lnSpc>
                <a:spcPct val="120000"/>
              </a:lnSpc>
              <a:spcBef>
                <a:spcPts val="0"/>
              </a:spcBef>
              <a:spcAft>
                <a:spcPts val="0"/>
              </a:spcAft>
              <a:buClrTx/>
              <a:buSzTx/>
              <a:buFontTx/>
              <a:buNone/>
            </a:pPr>
            <a:r>
              <a:rPr kumimoji="0" lang="en-US" i="0" u="none" strike="noStrike" cap="none" spc="0" normalizeH="0" baseline="0">
                <a:ln>
                  <a:noFill/>
                </a:ln>
                <a:solidFill>
                  <a:schemeClr val="bg1"/>
                </a:solidFill>
                <a:effectLst/>
                <a:uFillTx/>
                <a:latin typeface="+mn-lt"/>
                <a:ea typeface="+mn-ea"/>
                <a:cs typeface="+mn-cs"/>
                <a:sym typeface="Helvetica Neue"/>
              </a:rPr>
              <a:t>因此，对于一个在特定结果发生时支付10美元的合同，如果奥斯汀目前的市场价格是9美元，那么市场认为奥斯汀成为亚马逊下一个总部城市的概率是90%。因此，观察市场价格随时间的变化，我们可以看到市场参与者对某一结果的概率估计也在变化。</a:t>
            </a:r>
            <a:endParaRPr kumimoji="0" lang="en-US" i="0" u="none" strike="noStrike" cap="none" spc="0" normalizeH="0" baseline="0">
              <a:ln>
                <a:noFill/>
              </a:ln>
              <a:solidFill>
                <a:schemeClr val="bg1"/>
              </a:solidFill>
              <a:effectLst/>
              <a:uFillTx/>
              <a:latin typeface="+mn-lt"/>
              <a:ea typeface="+mn-ea"/>
              <a:cs typeface="+mn-cs"/>
              <a:sym typeface="Helvetica Neue"/>
            </a:endParaRPr>
          </a:p>
          <a:p>
            <a:pPr marL="0" marR="0" indent="0" algn="l" defTabSz="2438400" rtl="0" fontAlgn="auto" latinLnBrk="0" hangingPunct="0">
              <a:lnSpc>
                <a:spcPct val="120000"/>
              </a:lnSpc>
              <a:spcBef>
                <a:spcPts val="0"/>
              </a:spcBef>
              <a:spcAft>
                <a:spcPts val="0"/>
              </a:spcAft>
              <a:buClrTx/>
              <a:buSzTx/>
              <a:buFontTx/>
              <a:buNone/>
            </a:pPr>
            <a:endParaRPr kumimoji="0" lang="en-US" i="0" u="none" strike="noStrike" cap="none" spc="0" normalizeH="0" baseline="0">
              <a:ln>
                <a:noFill/>
              </a:ln>
              <a:solidFill>
                <a:schemeClr val="bg1"/>
              </a:solidFill>
              <a:effectLst/>
              <a:uFillTx/>
              <a:latin typeface="+mn-lt"/>
              <a:ea typeface="+mn-ea"/>
              <a:cs typeface="+mn-cs"/>
              <a:sym typeface="Helvetica Neue"/>
            </a:endParaRPr>
          </a:p>
          <a:p>
            <a:pPr marL="0" marR="0" indent="0" algn="l" defTabSz="2438400" rtl="0" fontAlgn="auto" latinLnBrk="0" hangingPunct="0">
              <a:lnSpc>
                <a:spcPct val="120000"/>
              </a:lnSpc>
              <a:spcBef>
                <a:spcPts val="0"/>
              </a:spcBef>
              <a:spcAft>
                <a:spcPts val="0"/>
              </a:spcAft>
              <a:buClrTx/>
              <a:buSzTx/>
              <a:buFontTx/>
              <a:buNone/>
            </a:pPr>
            <a:r>
              <a:rPr kumimoji="0" lang="en-US" i="0" u="none" strike="noStrike" cap="none" spc="0" normalizeH="0" baseline="0">
                <a:ln>
                  <a:noFill/>
                </a:ln>
                <a:solidFill>
                  <a:schemeClr val="bg1"/>
                </a:solidFill>
                <a:effectLst/>
                <a:uFillTx/>
                <a:latin typeface="+mn-lt"/>
                <a:ea typeface="+mn-ea"/>
                <a:cs typeface="+mn-cs"/>
                <a:sym typeface="Helvetica Neue"/>
              </a:rPr>
              <a:t>假设你参加了亚马逊总部的预测市场,投资10美元。投资10美元，你将分别获得奥斯汀、菲尼克斯和芝加哥的10股股票，然后你可以继续按当前市场股价与其他市场参与者一起出售。</a:t>
            </a:r>
            <a:endParaRPr kumimoji="0" lang="en-US" i="0" u="none" strike="noStrike" cap="none" spc="0" normalizeH="0" baseline="0">
              <a:ln>
                <a:noFill/>
              </a:ln>
              <a:solidFill>
                <a:schemeClr val="bg1"/>
              </a:solidFill>
              <a:effectLst/>
              <a:uFillTx/>
              <a:latin typeface="+mn-lt"/>
              <a:ea typeface="+mn-ea"/>
              <a:cs typeface="+mn-cs"/>
              <a:sym typeface="Helvetica Neue"/>
            </a:endParaRPr>
          </a:p>
          <a:p>
            <a:pPr marL="0" marR="0" indent="0" algn="l" defTabSz="2438400" rtl="0" fontAlgn="auto" latinLnBrk="0" hangingPunct="0">
              <a:lnSpc>
                <a:spcPct val="120000"/>
              </a:lnSpc>
              <a:spcBef>
                <a:spcPts val="0"/>
              </a:spcBef>
              <a:spcAft>
                <a:spcPts val="0"/>
              </a:spcAft>
              <a:buClrTx/>
              <a:buSzTx/>
              <a:buFontTx/>
              <a:buNone/>
            </a:pPr>
            <a:endParaRPr kumimoji="0" lang="en-US" i="0" u="none" strike="noStrike" cap="none" spc="0" normalizeH="0" baseline="0">
              <a:ln>
                <a:noFill/>
              </a:ln>
              <a:solidFill>
                <a:schemeClr val="bg1"/>
              </a:solidFill>
              <a:effectLst/>
              <a:uFillTx/>
              <a:latin typeface="+mn-lt"/>
              <a:ea typeface="+mn-ea"/>
              <a:cs typeface="+mn-cs"/>
              <a:sym typeface="Helvetica Neue"/>
            </a:endParaRPr>
          </a:p>
          <a:p>
            <a:pPr marL="0" marR="0" indent="0" algn="l" defTabSz="2438400" rtl="0" fontAlgn="auto" latinLnBrk="0" hangingPunct="0">
              <a:lnSpc>
                <a:spcPct val="120000"/>
              </a:lnSpc>
              <a:spcBef>
                <a:spcPts val="0"/>
              </a:spcBef>
              <a:spcAft>
                <a:spcPts val="0"/>
              </a:spcAft>
              <a:buClrTx/>
              <a:buSzTx/>
              <a:buFontTx/>
              <a:buNone/>
            </a:pPr>
            <a:r>
              <a:rPr kumimoji="0" lang="en-US" i="0" u="none" strike="noStrike" cap="none" spc="0" normalizeH="0" baseline="0">
                <a:ln>
                  <a:noFill/>
                </a:ln>
                <a:solidFill>
                  <a:schemeClr val="bg1"/>
                </a:solidFill>
                <a:effectLst/>
                <a:uFillTx/>
                <a:latin typeface="+mn-lt"/>
                <a:ea typeface="+mn-ea"/>
                <a:cs typeface="+mn-cs"/>
                <a:sym typeface="Helvetica Neue"/>
              </a:rPr>
              <a:t>如果你相信奥斯汀将是亚马逊选择的城市，你会卖掉你所有的凤凰城和芝加哥的股票。菲尼克斯和芝加哥股票的价格取决于市场对亚马逊选择的芝加哥或菲尼克斯的估价。假设市场相信芝加哥以50%的概率获胜，凤凰城以10%的概率获胜，你可以以5美元的价格卖出芝加哥股票，以1美元的价格卖出凤凰城股票。</a:t>
            </a:r>
            <a:endParaRPr kumimoji="0" lang="en-US" i="0" u="none" strike="noStrike" cap="none" spc="0" normalizeH="0" baseline="0">
              <a:ln>
                <a:noFill/>
              </a:ln>
              <a:solidFill>
                <a:schemeClr val="bg1"/>
              </a:solidFill>
              <a:effectLst/>
              <a:uFillTx/>
              <a:latin typeface="+mn-lt"/>
              <a:ea typeface="+mn-ea"/>
              <a:cs typeface="+mn-cs"/>
              <a:sym typeface="Helvetica Neue"/>
            </a:endParaRPr>
          </a:p>
          <a:p>
            <a:pPr marL="0" marR="0" indent="0" algn="l" defTabSz="2438400" rtl="0" fontAlgn="auto" latinLnBrk="0" hangingPunct="0">
              <a:lnSpc>
                <a:spcPct val="120000"/>
              </a:lnSpc>
              <a:spcBef>
                <a:spcPts val="0"/>
              </a:spcBef>
              <a:spcAft>
                <a:spcPts val="0"/>
              </a:spcAft>
              <a:buClrTx/>
              <a:buSzTx/>
              <a:buFontTx/>
              <a:buNone/>
            </a:pPr>
            <a:endParaRPr kumimoji="0" lang="en-US" i="0" u="none" strike="noStrike" cap="none" spc="0" normalizeH="0" baseline="0">
              <a:ln>
                <a:noFill/>
              </a:ln>
              <a:solidFill>
                <a:schemeClr val="bg1"/>
              </a:solidFill>
              <a:effectLst/>
              <a:uFillTx/>
              <a:latin typeface="+mn-lt"/>
              <a:ea typeface="+mn-ea"/>
              <a:cs typeface="+mn-cs"/>
              <a:sym typeface="Helvetica Neue"/>
            </a:endParaRPr>
          </a:p>
          <a:p>
            <a:pPr marL="0" marR="0" indent="0" algn="l" defTabSz="2438400" rtl="0" fontAlgn="auto" latinLnBrk="0" hangingPunct="0">
              <a:lnSpc>
                <a:spcPct val="120000"/>
              </a:lnSpc>
              <a:spcBef>
                <a:spcPts val="0"/>
              </a:spcBef>
              <a:spcAft>
                <a:spcPts val="0"/>
              </a:spcAft>
              <a:buClrTx/>
              <a:buSzTx/>
              <a:buFontTx/>
              <a:buNone/>
            </a:pPr>
            <a:r>
              <a:rPr kumimoji="0" lang="en-US" i="0" u="none" strike="noStrike" cap="none" spc="0" normalizeH="0" baseline="0">
                <a:ln>
                  <a:noFill/>
                </a:ln>
                <a:solidFill>
                  <a:schemeClr val="bg1"/>
                </a:solidFill>
                <a:effectLst/>
                <a:uFillTx/>
                <a:latin typeface="+mn-lt"/>
                <a:ea typeface="+mn-ea"/>
                <a:cs typeface="+mn-cs"/>
                <a:sym typeface="Helvetica Neue"/>
              </a:rPr>
              <a:t>这意味着你只投资了10美元（最初投入）—5美元（出售芝加哥股票所得）—1美元（出售凤凰城股票所得）=4美元来购买10股奥斯汀股票。如果亚马逊最终选择了奥斯汀，那么你的奥斯汀股票价值为10美元，而芝加哥和凤凰城的股票价值为0美元。因此，你的利润为10-4美元（投资购买奥斯汀股票）=6美元。</a:t>
            </a:r>
            <a:endParaRPr kumimoji="0" lang="en-US" i="0" u="none" strike="noStrike" cap="none" spc="0" normalizeH="0" baseline="0">
              <a:ln>
                <a:noFill/>
              </a:ln>
              <a:solidFill>
                <a:schemeClr val="bg1"/>
              </a:solidFill>
              <a:effectLst/>
              <a:uFillTx/>
              <a:latin typeface="+mn-lt"/>
              <a:ea typeface="+mn-ea"/>
              <a:cs typeface="+mn-cs"/>
              <a:sym typeface="Helvetica Neue"/>
            </a:endParaRP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8" name="Изображение" descr="Изображение"/>
          <p:cNvPicPr>
            <a:picLocks noChangeAspect="true"/>
          </p:cNvPicPr>
          <p:nvPr/>
        </p:nvPicPr>
        <p:blipFill>
          <a:blip r:embed="rId1"/>
          <a:stretch>
            <a:fillRect/>
          </a:stretch>
        </p:blipFill>
        <p:spPr>
          <a:xfrm>
            <a:off x="1491970" y="940539"/>
            <a:ext cx="3301400" cy="809619"/>
          </a:xfrm>
          <a:prstGeom prst="rect">
            <a:avLst/>
          </a:prstGeom>
          <a:ln w="12700">
            <a:miter lim="400000"/>
            <a:headEnd/>
            <a:tailEnd/>
          </a:ln>
        </p:spPr>
      </p:pic>
      <p:pic>
        <p:nvPicPr>
          <p:cNvPr id="219" name="Изображение" descr="Изображение"/>
          <p:cNvPicPr>
            <a:picLocks noChangeAspect="true"/>
          </p:cNvPicPr>
          <p:nvPr/>
        </p:nvPicPr>
        <p:blipFill>
          <a:blip r:embed="rId2"/>
          <a:stretch>
            <a:fillRect/>
          </a:stretch>
        </p:blipFill>
        <p:spPr>
          <a:xfrm>
            <a:off x="-60325" y="8322230"/>
            <a:ext cx="24384000" cy="5402740"/>
          </a:xfrm>
          <a:prstGeom prst="rect">
            <a:avLst/>
          </a:prstGeom>
          <a:ln w="12700">
            <a:miter lim="400000"/>
            <a:headEnd/>
            <a:tailEnd/>
          </a:ln>
        </p:spPr>
      </p:pic>
      <p:sp>
        <p:nvSpPr>
          <p:cNvPr id="157" name="Zeitgeist is an evolving blockchain for prediction markets and futarchy"/>
          <p:cNvSpPr txBox="true"/>
          <p:nvPr/>
        </p:nvSpPr>
        <p:spPr>
          <a:xfrm>
            <a:off x="8352843" y="879475"/>
            <a:ext cx="10926754" cy="932180"/>
          </a:xfrm>
          <a:prstGeom prst="rect">
            <a:avLst/>
          </a:prstGeom>
          <a:ln w="12700">
            <a:miter lim="400000"/>
          </a:ln>
        </p:spPr>
        <p:txBody>
          <a:bodyPr lIns="50800" tIns="50800" rIns="50800" bIns="50800" anchor="ctr">
            <a:spAutoFit/>
          </a:bodyPr>
          <a:lstStyle>
            <a:lvl1pPr algn="l">
              <a:defRPr sz="6000" b="1">
                <a:solidFill>
                  <a:srgbClr val="FFFFFF"/>
                </a:solidFill>
              </a:defRPr>
            </a:lvl1pPr>
          </a:lstStyle>
          <a:p>
            <a:r>
              <a:rPr lang="zh-CN" sz="5400">
                <a:latin typeface="微软雅黑" panose="020B0503020204020204" charset="-122"/>
                <a:ea typeface="微软雅黑" panose="020B0503020204020204" charset="-122"/>
              </a:rPr>
              <a:t>预测市场的分类</a:t>
            </a:r>
            <a:endParaRPr lang="zh-CN" sz="5400">
              <a:latin typeface="微软雅黑" panose="020B0503020204020204" charset="-122"/>
              <a:ea typeface="微软雅黑" panose="020B0503020204020204" charset="-122"/>
            </a:endParaRPr>
          </a:p>
        </p:txBody>
      </p:sp>
      <p:grpSp>
        <p:nvGrpSpPr>
          <p:cNvPr id="50" name="Group 49"/>
          <p:cNvGrpSpPr/>
          <p:nvPr/>
        </p:nvGrpSpPr>
        <p:grpSpPr>
          <a:xfrm>
            <a:off x="11897995" y="2203450"/>
            <a:ext cx="8036560" cy="8790940"/>
            <a:chOff x="5822295" y="1148189"/>
            <a:chExt cx="5163624" cy="4926686"/>
          </a:xfrm>
        </p:grpSpPr>
        <p:sp>
          <p:nvSpPr>
            <p:cNvPr id="11" name="Oval"/>
            <p:cNvSpPr/>
            <p:nvPr/>
          </p:nvSpPr>
          <p:spPr>
            <a:xfrm>
              <a:off x="7170394" y="5315035"/>
              <a:ext cx="2467426" cy="759840"/>
            </a:xfrm>
            <a:prstGeom prst="ellipse">
              <a:avLst/>
            </a:prstGeom>
            <a:solidFill>
              <a:schemeClr val="tx1"/>
            </a:solidFill>
            <a:ln w="12700">
              <a:miter lim="400000"/>
            </a:ln>
          </p:spPr>
          <p:txBody>
            <a:bodyPr lIns="28575" tIns="28575" rIns="28575" bIns="28575" anchor="ctr"/>
            <a:p>
              <a:pPr>
                <a:defRPr sz="3000">
                  <a:solidFill>
                    <a:srgbClr val="FFFFFF"/>
                  </a:solidFill>
                </a:defRPr>
              </a:pPr>
              <a:endParaRPr sz="2250"/>
            </a:p>
          </p:txBody>
        </p:sp>
        <p:grpSp>
          <p:nvGrpSpPr>
            <p:cNvPr id="48" name="Group 47"/>
            <p:cNvGrpSpPr/>
            <p:nvPr/>
          </p:nvGrpSpPr>
          <p:grpSpPr>
            <a:xfrm>
              <a:off x="7431843" y="4334598"/>
              <a:ext cx="1944528" cy="1556442"/>
              <a:chOff x="7415501" y="4334598"/>
              <a:chExt cx="1944528" cy="1556442"/>
            </a:xfrm>
          </p:grpSpPr>
          <p:sp>
            <p:nvSpPr>
              <p:cNvPr id="16" name="Shape"/>
              <p:cNvSpPr/>
              <p:nvPr/>
            </p:nvSpPr>
            <p:spPr>
              <a:xfrm>
                <a:off x="8927004" y="4334598"/>
                <a:ext cx="433025" cy="1360356"/>
              </a:xfrm>
              <a:custGeom>
                <a:avLst/>
                <a:gdLst/>
                <a:ahLst/>
                <a:cxnLst>
                  <a:cxn ang="0">
                    <a:pos x="wd2" y="hd2"/>
                  </a:cxn>
                  <a:cxn ang="5400000">
                    <a:pos x="wd2" y="hd2"/>
                  </a:cxn>
                  <a:cxn ang="10800000">
                    <a:pos x="wd2" y="hd2"/>
                  </a:cxn>
                  <a:cxn ang="16200000">
                    <a:pos x="wd2" y="hd2"/>
                  </a:cxn>
                </a:cxnLst>
                <a:rect l="0" t="0" r="r" b="b"/>
                <a:pathLst>
                  <a:path w="21600" h="21600" extrusionOk="false">
                    <a:moveTo>
                      <a:pt x="2853" y="195"/>
                    </a:moveTo>
                    <a:lnTo>
                      <a:pt x="2242" y="259"/>
                    </a:lnTo>
                    <a:lnTo>
                      <a:pt x="0" y="454"/>
                    </a:lnTo>
                    <a:lnTo>
                      <a:pt x="20174" y="21600"/>
                    </a:lnTo>
                    <a:lnTo>
                      <a:pt x="20581" y="21535"/>
                    </a:lnTo>
                    <a:lnTo>
                      <a:pt x="21192" y="21470"/>
                    </a:lnTo>
                    <a:lnTo>
                      <a:pt x="21600" y="21470"/>
                    </a:lnTo>
                    <a:lnTo>
                      <a:pt x="5094" y="0"/>
                    </a:lnTo>
                    <a:close/>
                  </a:path>
                </a:pathLst>
              </a:custGeom>
              <a:gradFill flip="none" rotWithShape="true">
                <a:gsLst>
                  <a:gs pos="0">
                    <a:schemeClr val="tx1">
                      <a:lumMod val="50000"/>
                      <a:lumOff val="50000"/>
                    </a:schemeClr>
                  </a:gs>
                  <a:gs pos="86000">
                    <a:schemeClr val="tx1">
                      <a:lumMod val="50000"/>
                      <a:lumOff val="50000"/>
                    </a:schemeClr>
                  </a:gs>
                  <a:gs pos="100000">
                    <a:schemeClr val="tx1">
                      <a:lumMod val="95000"/>
                      <a:lumOff val="5000"/>
                    </a:schemeClr>
                  </a:gs>
                </a:gsLst>
                <a:path path="circle">
                  <a:fillToRect l="50000" t="130000" r="50000" b="-30000"/>
                </a:path>
                <a:tileRect/>
              </a:gradFill>
              <a:ln w="12700">
                <a:miter lim="400000"/>
              </a:ln>
            </p:spPr>
            <p:txBody>
              <a:bodyPr lIns="28575" tIns="28575" rIns="28575" bIns="28575" anchor="ctr"/>
              <a:p>
                <a:endParaRPr sz="2250">
                  <a:solidFill>
                    <a:srgbClr val="FFFFFF"/>
                  </a:solidFill>
                </a:endParaRPr>
              </a:p>
            </p:txBody>
          </p:sp>
          <p:sp>
            <p:nvSpPr>
              <p:cNvPr id="17" name="Shape"/>
              <p:cNvSpPr/>
              <p:nvPr/>
            </p:nvSpPr>
            <p:spPr>
              <a:xfrm>
                <a:off x="7415501" y="4334598"/>
                <a:ext cx="433025" cy="1360356"/>
              </a:xfrm>
              <a:custGeom>
                <a:avLst/>
                <a:gdLst/>
                <a:ahLst/>
                <a:cxnLst>
                  <a:cxn ang="0">
                    <a:pos x="wd2" y="hd2"/>
                  </a:cxn>
                  <a:cxn ang="5400000">
                    <a:pos x="wd2" y="hd2"/>
                  </a:cxn>
                  <a:cxn ang="10800000">
                    <a:pos x="wd2" y="hd2"/>
                  </a:cxn>
                  <a:cxn ang="16200000">
                    <a:pos x="wd2" y="hd2"/>
                  </a:cxn>
                </a:cxnLst>
                <a:rect l="0" t="0" r="r" b="b"/>
                <a:pathLst>
                  <a:path w="21600" h="21600" extrusionOk="false">
                    <a:moveTo>
                      <a:pt x="18747" y="195"/>
                    </a:moveTo>
                    <a:lnTo>
                      <a:pt x="19359" y="259"/>
                    </a:lnTo>
                    <a:lnTo>
                      <a:pt x="21600" y="454"/>
                    </a:lnTo>
                    <a:lnTo>
                      <a:pt x="1426" y="21600"/>
                    </a:lnTo>
                    <a:lnTo>
                      <a:pt x="1019" y="21535"/>
                    </a:lnTo>
                    <a:lnTo>
                      <a:pt x="408" y="21470"/>
                    </a:lnTo>
                    <a:lnTo>
                      <a:pt x="0" y="21470"/>
                    </a:lnTo>
                    <a:lnTo>
                      <a:pt x="16506" y="0"/>
                    </a:lnTo>
                    <a:close/>
                  </a:path>
                </a:pathLst>
              </a:custGeom>
              <a:gradFill flip="none" rotWithShape="true">
                <a:gsLst>
                  <a:gs pos="0">
                    <a:schemeClr val="tx1">
                      <a:lumMod val="50000"/>
                      <a:lumOff val="50000"/>
                    </a:schemeClr>
                  </a:gs>
                  <a:gs pos="86000">
                    <a:schemeClr val="tx1">
                      <a:lumMod val="50000"/>
                      <a:lumOff val="50000"/>
                    </a:schemeClr>
                  </a:gs>
                  <a:gs pos="100000">
                    <a:schemeClr val="tx1">
                      <a:lumMod val="95000"/>
                      <a:lumOff val="5000"/>
                    </a:schemeClr>
                  </a:gs>
                </a:gsLst>
                <a:path path="circle">
                  <a:fillToRect l="50000" t="130000" r="50000" b="-30000"/>
                </a:path>
                <a:tileRect/>
              </a:gradFill>
              <a:ln w="12700">
                <a:miter lim="400000"/>
              </a:ln>
            </p:spPr>
            <p:txBody>
              <a:bodyPr lIns="28575" tIns="28575" rIns="28575" bIns="28575" anchor="ctr"/>
              <a:p>
                <a:endParaRPr sz="2250">
                  <a:solidFill>
                    <a:srgbClr val="FFFFFF"/>
                  </a:solidFill>
                </a:endParaRPr>
              </a:p>
            </p:txBody>
          </p:sp>
          <p:sp>
            <p:nvSpPr>
              <p:cNvPr id="15" name="Shape"/>
              <p:cNvSpPr/>
              <p:nvPr/>
            </p:nvSpPr>
            <p:spPr>
              <a:xfrm>
                <a:off x="8330570" y="4375449"/>
                <a:ext cx="114390" cy="1515591"/>
              </a:xfrm>
              <a:custGeom>
                <a:avLst/>
                <a:gdLst/>
                <a:ahLst/>
                <a:cxnLst>
                  <a:cxn ang="0">
                    <a:pos x="wd2" y="hd2"/>
                  </a:cxn>
                  <a:cxn ang="5400000">
                    <a:pos x="wd2" y="hd2"/>
                  </a:cxn>
                  <a:cxn ang="10800000">
                    <a:pos x="wd2" y="hd2"/>
                  </a:cxn>
                  <a:cxn ang="16200000">
                    <a:pos x="wd2" y="hd2"/>
                  </a:cxn>
                </a:cxnLst>
                <a:rect l="0" t="0" r="r" b="b"/>
                <a:pathLst>
                  <a:path w="21600" h="21600" extrusionOk="false">
                    <a:moveTo>
                      <a:pt x="11571" y="0"/>
                    </a:moveTo>
                    <a:lnTo>
                      <a:pt x="9257" y="0"/>
                    </a:lnTo>
                    <a:lnTo>
                      <a:pt x="0" y="0"/>
                    </a:lnTo>
                    <a:lnTo>
                      <a:pt x="7714" y="21600"/>
                    </a:lnTo>
                    <a:lnTo>
                      <a:pt x="9257" y="21600"/>
                    </a:lnTo>
                    <a:lnTo>
                      <a:pt x="11571" y="21600"/>
                    </a:lnTo>
                    <a:lnTo>
                      <a:pt x="13886" y="21600"/>
                    </a:lnTo>
                    <a:lnTo>
                      <a:pt x="21600" y="0"/>
                    </a:lnTo>
                    <a:close/>
                  </a:path>
                </a:pathLst>
              </a:custGeom>
              <a:solidFill>
                <a:schemeClr val="tx1">
                  <a:lumMod val="50000"/>
                  <a:lumOff val="50000"/>
                </a:schemeClr>
              </a:solidFill>
              <a:ln w="12700">
                <a:miter lim="400000"/>
              </a:ln>
            </p:spPr>
            <p:txBody>
              <a:bodyPr lIns="28575" tIns="28575" rIns="28575" bIns="28575" anchor="ctr"/>
              <a:p>
                <a:pPr>
                  <a:defRPr sz="3000">
                    <a:solidFill>
                      <a:srgbClr val="FFFFFF"/>
                    </a:solidFill>
                  </a:defRPr>
                </a:pPr>
                <a:endParaRPr sz="2250"/>
              </a:p>
            </p:txBody>
          </p:sp>
        </p:grpSp>
        <p:sp>
          <p:nvSpPr>
            <p:cNvPr id="12" name="Shape"/>
            <p:cNvSpPr/>
            <p:nvPr/>
          </p:nvSpPr>
          <p:spPr>
            <a:xfrm>
              <a:off x="5822295" y="1148189"/>
              <a:ext cx="5163624" cy="147065"/>
            </a:xfrm>
            <a:custGeom>
              <a:avLst/>
              <a:gdLst/>
              <a:ahLst/>
              <a:cxnLst>
                <a:cxn ang="0">
                  <a:pos x="wd2" y="hd2"/>
                </a:cxn>
                <a:cxn ang="5400000">
                  <a:pos x="wd2" y="hd2"/>
                </a:cxn>
                <a:cxn ang="10800000">
                  <a:pos x="wd2" y="hd2"/>
                </a:cxn>
                <a:cxn ang="16200000">
                  <a:pos x="wd2" y="hd2"/>
                </a:cxn>
              </a:cxnLst>
              <a:rect l="0" t="0" r="r" b="b"/>
              <a:pathLst>
                <a:path w="21600" h="21600" extrusionOk="false">
                  <a:moveTo>
                    <a:pt x="21292" y="21600"/>
                  </a:moveTo>
                  <a:lnTo>
                    <a:pt x="308" y="21600"/>
                  </a:lnTo>
                  <a:cubicBezTo>
                    <a:pt x="137" y="21600"/>
                    <a:pt x="0" y="16800"/>
                    <a:pt x="0" y="10800"/>
                  </a:cubicBezTo>
                  <a:lnTo>
                    <a:pt x="0" y="10800"/>
                  </a:lnTo>
                  <a:cubicBezTo>
                    <a:pt x="0" y="4800"/>
                    <a:pt x="137" y="0"/>
                    <a:pt x="308" y="0"/>
                  </a:cubicBezTo>
                  <a:lnTo>
                    <a:pt x="21292" y="0"/>
                  </a:lnTo>
                  <a:cubicBezTo>
                    <a:pt x="21463" y="0"/>
                    <a:pt x="21600" y="4800"/>
                    <a:pt x="21600" y="10800"/>
                  </a:cubicBezTo>
                  <a:lnTo>
                    <a:pt x="21600" y="10800"/>
                  </a:lnTo>
                  <a:cubicBezTo>
                    <a:pt x="21583" y="17400"/>
                    <a:pt x="21446" y="21600"/>
                    <a:pt x="21292" y="21600"/>
                  </a:cubicBezTo>
                  <a:close/>
                </a:path>
              </a:pathLst>
            </a:custGeom>
            <a:solidFill>
              <a:schemeClr val="tx1">
                <a:lumMod val="50000"/>
                <a:lumOff val="50000"/>
              </a:schemeClr>
            </a:solidFill>
            <a:ln w="12700">
              <a:miter lim="400000"/>
            </a:ln>
          </p:spPr>
          <p:txBody>
            <a:bodyPr lIns="28575" tIns="28575" rIns="28575" bIns="28575" anchor="ctr"/>
            <a:p>
              <a:pPr>
                <a:defRPr sz="3000">
                  <a:solidFill>
                    <a:srgbClr val="FFFFFF"/>
                  </a:solidFill>
                </a:defRPr>
              </a:pPr>
              <a:endParaRPr sz="2250"/>
            </a:p>
          </p:txBody>
        </p:sp>
        <p:sp>
          <p:nvSpPr>
            <p:cNvPr id="13" name="Shape"/>
            <p:cNvSpPr/>
            <p:nvPr/>
          </p:nvSpPr>
          <p:spPr>
            <a:xfrm>
              <a:off x="5822295" y="4252898"/>
              <a:ext cx="5163624" cy="147065"/>
            </a:xfrm>
            <a:custGeom>
              <a:avLst/>
              <a:gdLst/>
              <a:ahLst/>
              <a:cxnLst>
                <a:cxn ang="0">
                  <a:pos x="wd2" y="hd2"/>
                </a:cxn>
                <a:cxn ang="5400000">
                  <a:pos x="wd2" y="hd2"/>
                </a:cxn>
                <a:cxn ang="10800000">
                  <a:pos x="wd2" y="hd2"/>
                </a:cxn>
                <a:cxn ang="16200000">
                  <a:pos x="wd2" y="hd2"/>
                </a:cxn>
              </a:cxnLst>
              <a:rect l="0" t="0" r="r" b="b"/>
              <a:pathLst>
                <a:path w="21600" h="21600" extrusionOk="false">
                  <a:moveTo>
                    <a:pt x="21292" y="21600"/>
                  </a:moveTo>
                  <a:lnTo>
                    <a:pt x="308" y="21600"/>
                  </a:lnTo>
                  <a:cubicBezTo>
                    <a:pt x="137" y="21600"/>
                    <a:pt x="0" y="16800"/>
                    <a:pt x="0" y="10800"/>
                  </a:cubicBezTo>
                  <a:lnTo>
                    <a:pt x="0" y="10800"/>
                  </a:lnTo>
                  <a:cubicBezTo>
                    <a:pt x="0" y="4800"/>
                    <a:pt x="137" y="0"/>
                    <a:pt x="308" y="0"/>
                  </a:cubicBezTo>
                  <a:lnTo>
                    <a:pt x="21292" y="0"/>
                  </a:lnTo>
                  <a:cubicBezTo>
                    <a:pt x="21463" y="0"/>
                    <a:pt x="21600" y="4800"/>
                    <a:pt x="21600" y="10800"/>
                  </a:cubicBezTo>
                  <a:lnTo>
                    <a:pt x="21600" y="10800"/>
                  </a:lnTo>
                  <a:cubicBezTo>
                    <a:pt x="21583" y="16800"/>
                    <a:pt x="21446" y="21600"/>
                    <a:pt x="21292" y="21600"/>
                  </a:cubicBezTo>
                  <a:close/>
                </a:path>
              </a:pathLst>
            </a:custGeom>
            <a:solidFill>
              <a:schemeClr val="tx1">
                <a:lumMod val="50000"/>
                <a:lumOff val="50000"/>
              </a:schemeClr>
            </a:solidFill>
            <a:ln w="12700">
              <a:miter lim="400000"/>
            </a:ln>
          </p:spPr>
          <p:txBody>
            <a:bodyPr lIns="28575" tIns="28575" rIns="28575" bIns="28575" anchor="ctr"/>
            <a:p>
              <a:pPr>
                <a:defRPr sz="3000">
                  <a:solidFill>
                    <a:srgbClr val="FFFFFF"/>
                  </a:solidFill>
                </a:defRPr>
              </a:pPr>
              <a:endParaRPr sz="2250"/>
            </a:p>
          </p:txBody>
        </p:sp>
        <p:sp>
          <p:nvSpPr>
            <p:cNvPr id="14" name="Rectangle"/>
            <p:cNvSpPr/>
            <p:nvPr/>
          </p:nvSpPr>
          <p:spPr>
            <a:xfrm>
              <a:off x="5936679" y="1229892"/>
              <a:ext cx="4934856" cy="3096542"/>
            </a:xfrm>
            <a:prstGeom prst="rect">
              <a:avLst/>
            </a:prstGeom>
            <a:solidFill>
              <a:schemeClr val="bg1"/>
            </a:solidFill>
            <a:ln w="12700">
              <a:miter lim="400000"/>
            </a:ln>
          </p:spPr>
          <p:txBody>
            <a:bodyPr lIns="28575" tIns="28575" rIns="28575" bIns="28575" anchor="ctr"/>
            <a:p>
              <a:pPr>
                <a:defRPr sz="3000">
                  <a:solidFill>
                    <a:srgbClr val="FFFFFF"/>
                  </a:solidFill>
                </a:defRPr>
              </a:pPr>
              <a:endParaRPr sz="2250"/>
            </a:p>
          </p:txBody>
        </p:sp>
      </p:grpSp>
      <p:grpSp>
        <p:nvGrpSpPr>
          <p:cNvPr id="41" name="Graphic 26" descr="Bullseye"/>
          <p:cNvGrpSpPr/>
          <p:nvPr/>
        </p:nvGrpSpPr>
        <p:grpSpPr>
          <a:xfrm>
            <a:off x="13068300" y="2449830"/>
            <a:ext cx="1652905" cy="1652905"/>
            <a:chOff x="6242026" y="1587341"/>
            <a:chExt cx="881475" cy="881475"/>
          </a:xfrm>
        </p:grpSpPr>
        <p:sp>
          <p:nvSpPr>
            <p:cNvPr id="42" name="Freeform: Shape 41"/>
            <p:cNvSpPr/>
            <p:nvPr/>
          </p:nvSpPr>
          <p:spPr>
            <a:xfrm>
              <a:off x="6576251" y="1665388"/>
              <a:ext cx="469201" cy="468283"/>
            </a:xfrm>
            <a:custGeom>
              <a:avLst/>
              <a:gdLst>
                <a:gd name="connsiteX0" fmla="*/ 386564 w 469201"/>
                <a:gd name="connsiteY0" fmla="*/ 82638 h 468283"/>
                <a:gd name="connsiteX1" fmla="*/ 377381 w 469201"/>
                <a:gd name="connsiteY1" fmla="*/ 0 h 468283"/>
                <a:gd name="connsiteX2" fmla="*/ 276379 w 469201"/>
                <a:gd name="connsiteY2" fmla="*/ 101002 h 468283"/>
                <a:gd name="connsiteX3" fmla="*/ 281888 w 469201"/>
                <a:gd name="connsiteY3" fmla="*/ 148749 h 468283"/>
                <a:gd name="connsiteX4" fmla="*/ 134976 w 469201"/>
                <a:gd name="connsiteY4" fmla="*/ 295661 h 468283"/>
                <a:gd name="connsiteX5" fmla="*/ 91820 w 469201"/>
                <a:gd name="connsiteY5" fmla="*/ 284643 h 468283"/>
                <a:gd name="connsiteX6" fmla="*/ 0 w 469201"/>
                <a:gd name="connsiteY6" fmla="*/ 376463 h 468283"/>
                <a:gd name="connsiteX7" fmla="*/ 91820 w 469201"/>
                <a:gd name="connsiteY7" fmla="*/ 468284 h 468283"/>
                <a:gd name="connsiteX8" fmla="*/ 183641 w 469201"/>
                <a:gd name="connsiteY8" fmla="*/ 376463 h 468283"/>
                <a:gd name="connsiteX9" fmla="*/ 173540 w 469201"/>
                <a:gd name="connsiteY9" fmla="*/ 334226 h 468283"/>
                <a:gd name="connsiteX10" fmla="*/ 320453 w 469201"/>
                <a:gd name="connsiteY10" fmla="*/ 187313 h 468283"/>
                <a:gd name="connsiteX11" fmla="*/ 368199 w 469201"/>
                <a:gd name="connsiteY11" fmla="*/ 192823 h 468283"/>
                <a:gd name="connsiteX12" fmla="*/ 469202 w 469201"/>
                <a:gd name="connsiteY12" fmla="*/ 91820 h 468283"/>
                <a:gd name="connsiteX13" fmla="*/ 386564 w 469201"/>
                <a:gd name="connsiteY13" fmla="*/ 82638 h 468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69201" h="468283">
                  <a:moveTo>
                    <a:pt x="386564" y="82638"/>
                  </a:moveTo>
                  <a:lnTo>
                    <a:pt x="377381" y="0"/>
                  </a:lnTo>
                  <a:lnTo>
                    <a:pt x="276379" y="101002"/>
                  </a:lnTo>
                  <a:lnTo>
                    <a:pt x="281888" y="148749"/>
                  </a:lnTo>
                  <a:lnTo>
                    <a:pt x="134976" y="295661"/>
                  </a:lnTo>
                  <a:cubicBezTo>
                    <a:pt x="122121" y="289234"/>
                    <a:pt x="107430" y="284643"/>
                    <a:pt x="91820" y="284643"/>
                  </a:cubicBezTo>
                  <a:cubicBezTo>
                    <a:pt x="41319" y="284643"/>
                    <a:pt x="0" y="325962"/>
                    <a:pt x="0" y="376463"/>
                  </a:cubicBezTo>
                  <a:cubicBezTo>
                    <a:pt x="0" y="426964"/>
                    <a:pt x="41319" y="468284"/>
                    <a:pt x="91820" y="468284"/>
                  </a:cubicBezTo>
                  <a:cubicBezTo>
                    <a:pt x="142321" y="468284"/>
                    <a:pt x="183641" y="426964"/>
                    <a:pt x="183641" y="376463"/>
                  </a:cubicBezTo>
                  <a:cubicBezTo>
                    <a:pt x="183641" y="360854"/>
                    <a:pt x="179968" y="347081"/>
                    <a:pt x="173540" y="334226"/>
                  </a:cubicBezTo>
                  <a:lnTo>
                    <a:pt x="320453" y="187313"/>
                  </a:lnTo>
                  <a:lnTo>
                    <a:pt x="368199" y="192823"/>
                  </a:lnTo>
                  <a:lnTo>
                    <a:pt x="469202" y="91820"/>
                  </a:lnTo>
                  <a:lnTo>
                    <a:pt x="386564" y="82638"/>
                  </a:lnTo>
                  <a:close/>
                </a:path>
              </a:pathLst>
            </a:custGeom>
            <a:solidFill>
              <a:srgbClr val="F7931F"/>
            </a:solidFill>
            <a:ln w="9128" cap="flat">
              <a:noFill/>
              <a:prstDash val="solid"/>
              <a:miter/>
            </a:ln>
          </p:spPr>
          <p:txBody>
            <a:bodyPr rtlCol="0" anchor="ctr"/>
            <a:p>
              <a:endParaRPr lang="en-US" sz="1350"/>
            </a:p>
          </p:txBody>
        </p:sp>
        <p:sp>
          <p:nvSpPr>
            <p:cNvPr id="43" name="Freeform: Shape 42"/>
            <p:cNvSpPr/>
            <p:nvPr/>
          </p:nvSpPr>
          <p:spPr>
            <a:xfrm>
              <a:off x="6320073" y="1692934"/>
              <a:ext cx="697834" cy="697834"/>
            </a:xfrm>
            <a:custGeom>
              <a:avLst/>
              <a:gdLst>
                <a:gd name="connsiteX0" fmla="*/ 650088 w 697834"/>
                <a:gd name="connsiteY0" fmla="*/ 190986 h 697834"/>
                <a:gd name="connsiteX1" fmla="*/ 638151 w 697834"/>
                <a:gd name="connsiteY1" fmla="*/ 203841 h 697834"/>
                <a:gd name="connsiteX2" fmla="*/ 620705 w 697834"/>
                <a:gd name="connsiteY2" fmla="*/ 202005 h 697834"/>
                <a:gd name="connsiteX3" fmla="*/ 601423 w 697834"/>
                <a:gd name="connsiteY3" fmla="*/ 199250 h 697834"/>
                <a:gd name="connsiteX4" fmla="*/ 642742 w 697834"/>
                <a:gd name="connsiteY4" fmla="*/ 348917 h 697834"/>
                <a:gd name="connsiteX5" fmla="*/ 348917 w 697834"/>
                <a:gd name="connsiteY5" fmla="*/ 642742 h 697834"/>
                <a:gd name="connsiteX6" fmla="*/ 55092 w 697834"/>
                <a:gd name="connsiteY6" fmla="*/ 348917 h 697834"/>
                <a:gd name="connsiteX7" fmla="*/ 348917 w 697834"/>
                <a:gd name="connsiteY7" fmla="*/ 55092 h 697834"/>
                <a:gd name="connsiteX8" fmla="*/ 498584 w 697834"/>
                <a:gd name="connsiteY8" fmla="*/ 96411 h 697834"/>
                <a:gd name="connsiteX9" fmla="*/ 496748 w 697834"/>
                <a:gd name="connsiteY9" fmla="*/ 78047 h 697834"/>
                <a:gd name="connsiteX10" fmla="*/ 493993 w 697834"/>
                <a:gd name="connsiteY10" fmla="*/ 59683 h 697834"/>
                <a:gd name="connsiteX11" fmla="*/ 506848 w 697834"/>
                <a:gd name="connsiteY11" fmla="*/ 46828 h 697834"/>
                <a:gd name="connsiteX12" fmla="*/ 513276 w 697834"/>
                <a:gd name="connsiteY12" fmla="*/ 40401 h 697834"/>
                <a:gd name="connsiteX13" fmla="*/ 348917 w 697834"/>
                <a:gd name="connsiteY13" fmla="*/ 0 h 697834"/>
                <a:gd name="connsiteX14" fmla="*/ 0 w 697834"/>
                <a:gd name="connsiteY14" fmla="*/ 348917 h 697834"/>
                <a:gd name="connsiteX15" fmla="*/ 348917 w 697834"/>
                <a:gd name="connsiteY15" fmla="*/ 697834 h 697834"/>
                <a:gd name="connsiteX16" fmla="*/ 697834 w 697834"/>
                <a:gd name="connsiteY16" fmla="*/ 348917 h 697834"/>
                <a:gd name="connsiteX17" fmla="*/ 656515 w 697834"/>
                <a:gd name="connsiteY17" fmla="*/ 185477 h 697834"/>
                <a:gd name="connsiteX18" fmla="*/ 650088 w 697834"/>
                <a:gd name="connsiteY18" fmla="*/ 190986 h 697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97834" h="697834">
                  <a:moveTo>
                    <a:pt x="650088" y="190986"/>
                  </a:moveTo>
                  <a:lnTo>
                    <a:pt x="638151" y="203841"/>
                  </a:lnTo>
                  <a:lnTo>
                    <a:pt x="620705" y="202005"/>
                  </a:lnTo>
                  <a:lnTo>
                    <a:pt x="601423" y="199250"/>
                  </a:lnTo>
                  <a:cubicBezTo>
                    <a:pt x="627133" y="243324"/>
                    <a:pt x="642742" y="293825"/>
                    <a:pt x="642742" y="348917"/>
                  </a:cubicBezTo>
                  <a:cubicBezTo>
                    <a:pt x="642742" y="510521"/>
                    <a:pt x="510521" y="642742"/>
                    <a:pt x="348917" y="642742"/>
                  </a:cubicBezTo>
                  <a:cubicBezTo>
                    <a:pt x="187313" y="642742"/>
                    <a:pt x="55092" y="510521"/>
                    <a:pt x="55092" y="348917"/>
                  </a:cubicBezTo>
                  <a:cubicBezTo>
                    <a:pt x="55092" y="187313"/>
                    <a:pt x="187313" y="55092"/>
                    <a:pt x="348917" y="55092"/>
                  </a:cubicBezTo>
                  <a:cubicBezTo>
                    <a:pt x="403091" y="55092"/>
                    <a:pt x="454511" y="69783"/>
                    <a:pt x="498584" y="96411"/>
                  </a:cubicBezTo>
                  <a:lnTo>
                    <a:pt x="496748" y="78047"/>
                  </a:lnTo>
                  <a:lnTo>
                    <a:pt x="493993" y="59683"/>
                  </a:lnTo>
                  <a:lnTo>
                    <a:pt x="506848" y="46828"/>
                  </a:lnTo>
                  <a:lnTo>
                    <a:pt x="513276" y="40401"/>
                  </a:lnTo>
                  <a:cubicBezTo>
                    <a:pt x="463693" y="14691"/>
                    <a:pt x="408600" y="0"/>
                    <a:pt x="348917" y="0"/>
                  </a:cubicBezTo>
                  <a:cubicBezTo>
                    <a:pt x="156095" y="0"/>
                    <a:pt x="0" y="156095"/>
                    <a:pt x="0" y="348917"/>
                  </a:cubicBezTo>
                  <a:cubicBezTo>
                    <a:pt x="0" y="541740"/>
                    <a:pt x="156095" y="697834"/>
                    <a:pt x="348917" y="697834"/>
                  </a:cubicBezTo>
                  <a:cubicBezTo>
                    <a:pt x="541740" y="697834"/>
                    <a:pt x="697834" y="541740"/>
                    <a:pt x="697834" y="348917"/>
                  </a:cubicBezTo>
                  <a:cubicBezTo>
                    <a:pt x="697834" y="289234"/>
                    <a:pt x="683143" y="234142"/>
                    <a:pt x="656515" y="185477"/>
                  </a:cubicBezTo>
                  <a:lnTo>
                    <a:pt x="650088" y="190986"/>
                  </a:lnTo>
                  <a:close/>
                </a:path>
              </a:pathLst>
            </a:custGeom>
            <a:solidFill>
              <a:srgbClr val="F7931F"/>
            </a:solidFill>
            <a:ln w="9128" cap="flat">
              <a:noFill/>
              <a:prstDash val="solid"/>
              <a:miter/>
            </a:ln>
          </p:spPr>
          <p:txBody>
            <a:bodyPr rtlCol="0" anchor="ctr"/>
            <a:p>
              <a:endParaRPr lang="en-US" sz="1350"/>
            </a:p>
          </p:txBody>
        </p:sp>
        <p:sp>
          <p:nvSpPr>
            <p:cNvPr id="44" name="Freeform: Shape 43"/>
            <p:cNvSpPr/>
            <p:nvPr/>
          </p:nvSpPr>
          <p:spPr>
            <a:xfrm>
              <a:off x="6448621" y="1821482"/>
              <a:ext cx="440737" cy="440737"/>
            </a:xfrm>
            <a:custGeom>
              <a:avLst/>
              <a:gdLst>
                <a:gd name="connsiteX0" fmla="*/ 373709 w 440737"/>
                <a:gd name="connsiteY0" fmla="*/ 157931 h 440737"/>
                <a:gd name="connsiteX1" fmla="*/ 385645 w 440737"/>
                <a:gd name="connsiteY1" fmla="*/ 220369 h 440737"/>
                <a:gd name="connsiteX2" fmla="*/ 220369 w 440737"/>
                <a:gd name="connsiteY2" fmla="*/ 385645 h 440737"/>
                <a:gd name="connsiteX3" fmla="*/ 55092 w 440737"/>
                <a:gd name="connsiteY3" fmla="*/ 220369 h 440737"/>
                <a:gd name="connsiteX4" fmla="*/ 220369 w 440737"/>
                <a:gd name="connsiteY4" fmla="*/ 55092 h 440737"/>
                <a:gd name="connsiteX5" fmla="*/ 282807 w 440737"/>
                <a:gd name="connsiteY5" fmla="*/ 67029 h 440737"/>
                <a:gd name="connsiteX6" fmla="*/ 324126 w 440737"/>
                <a:gd name="connsiteY6" fmla="*/ 25710 h 440737"/>
                <a:gd name="connsiteX7" fmla="*/ 220369 w 440737"/>
                <a:gd name="connsiteY7" fmla="*/ 0 h 440737"/>
                <a:gd name="connsiteX8" fmla="*/ 0 w 440737"/>
                <a:gd name="connsiteY8" fmla="*/ 220369 h 440737"/>
                <a:gd name="connsiteX9" fmla="*/ 220369 w 440737"/>
                <a:gd name="connsiteY9" fmla="*/ 440738 h 440737"/>
                <a:gd name="connsiteX10" fmla="*/ 440738 w 440737"/>
                <a:gd name="connsiteY10" fmla="*/ 220369 h 440737"/>
                <a:gd name="connsiteX11" fmla="*/ 415028 w 440737"/>
                <a:gd name="connsiteY11" fmla="*/ 116612 h 440737"/>
                <a:gd name="connsiteX12" fmla="*/ 373709 w 440737"/>
                <a:gd name="connsiteY12" fmla="*/ 157931 h 440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0737" h="440737">
                  <a:moveTo>
                    <a:pt x="373709" y="157931"/>
                  </a:moveTo>
                  <a:cubicBezTo>
                    <a:pt x="381973" y="177213"/>
                    <a:pt x="385645" y="198332"/>
                    <a:pt x="385645" y="220369"/>
                  </a:cubicBezTo>
                  <a:cubicBezTo>
                    <a:pt x="385645" y="311271"/>
                    <a:pt x="311271" y="385645"/>
                    <a:pt x="220369" y="385645"/>
                  </a:cubicBezTo>
                  <a:cubicBezTo>
                    <a:pt x="129467" y="385645"/>
                    <a:pt x="55092" y="311271"/>
                    <a:pt x="55092" y="220369"/>
                  </a:cubicBezTo>
                  <a:cubicBezTo>
                    <a:pt x="55092" y="129467"/>
                    <a:pt x="129467" y="55092"/>
                    <a:pt x="220369" y="55092"/>
                  </a:cubicBezTo>
                  <a:cubicBezTo>
                    <a:pt x="242406" y="55092"/>
                    <a:pt x="263524" y="59683"/>
                    <a:pt x="282807" y="67029"/>
                  </a:cubicBezTo>
                  <a:lnTo>
                    <a:pt x="324126" y="25710"/>
                  </a:lnTo>
                  <a:cubicBezTo>
                    <a:pt x="292907" y="9182"/>
                    <a:pt x="258015" y="0"/>
                    <a:pt x="220369" y="0"/>
                  </a:cubicBezTo>
                  <a:cubicBezTo>
                    <a:pt x="99166" y="0"/>
                    <a:pt x="0" y="99166"/>
                    <a:pt x="0" y="220369"/>
                  </a:cubicBezTo>
                  <a:cubicBezTo>
                    <a:pt x="0" y="341572"/>
                    <a:pt x="99166" y="440738"/>
                    <a:pt x="220369" y="440738"/>
                  </a:cubicBezTo>
                  <a:cubicBezTo>
                    <a:pt x="341572" y="440738"/>
                    <a:pt x="440738" y="341572"/>
                    <a:pt x="440738" y="220369"/>
                  </a:cubicBezTo>
                  <a:cubicBezTo>
                    <a:pt x="440738" y="182722"/>
                    <a:pt x="431555" y="147831"/>
                    <a:pt x="415028" y="116612"/>
                  </a:cubicBezTo>
                  <a:lnTo>
                    <a:pt x="373709" y="157931"/>
                  </a:lnTo>
                  <a:close/>
                </a:path>
              </a:pathLst>
            </a:custGeom>
            <a:solidFill>
              <a:srgbClr val="F7931F"/>
            </a:solidFill>
            <a:ln w="9128" cap="flat">
              <a:noFill/>
              <a:prstDash val="solid"/>
              <a:miter/>
            </a:ln>
          </p:spPr>
          <p:txBody>
            <a:bodyPr rtlCol="0" anchor="ctr"/>
            <a:p>
              <a:endParaRPr lang="en-US" sz="1350"/>
            </a:p>
          </p:txBody>
        </p:sp>
      </p:grpSp>
      <p:sp>
        <p:nvSpPr>
          <p:cNvPr id="45" name="Graphic 27" descr="Hourglass 90%"/>
          <p:cNvSpPr/>
          <p:nvPr/>
        </p:nvSpPr>
        <p:spPr>
          <a:xfrm>
            <a:off x="17637125" y="2595880"/>
            <a:ext cx="963295" cy="1376045"/>
          </a:xfrm>
          <a:custGeom>
            <a:avLst/>
            <a:gdLst>
              <a:gd name="connsiteX0" fmla="*/ 489127 w 513918"/>
              <a:gd name="connsiteY0" fmla="*/ 55037 h 734158"/>
              <a:gd name="connsiteX1" fmla="*/ 513918 w 513918"/>
              <a:gd name="connsiteY1" fmla="*/ 55037 h 734158"/>
              <a:gd name="connsiteX2" fmla="*/ 513918 w 513918"/>
              <a:gd name="connsiteY2" fmla="*/ 0 h 734158"/>
              <a:gd name="connsiteX3" fmla="*/ 0 w 513918"/>
              <a:gd name="connsiteY3" fmla="*/ 0 h 734158"/>
              <a:gd name="connsiteX4" fmla="*/ 0 w 513918"/>
              <a:gd name="connsiteY4" fmla="*/ 55092 h 734158"/>
              <a:gd name="connsiteX5" fmla="*/ 23873 w 513918"/>
              <a:gd name="connsiteY5" fmla="*/ 55092 h 734158"/>
              <a:gd name="connsiteX6" fmla="*/ 178040 w 513918"/>
              <a:gd name="connsiteY6" fmla="*/ 367107 h 734158"/>
              <a:gd name="connsiteX7" fmla="*/ 23873 w 513918"/>
              <a:gd name="connsiteY7" fmla="*/ 679066 h 734158"/>
              <a:gd name="connsiteX8" fmla="*/ 0 w 513918"/>
              <a:gd name="connsiteY8" fmla="*/ 679066 h 734158"/>
              <a:gd name="connsiteX9" fmla="*/ 0 w 513918"/>
              <a:gd name="connsiteY9" fmla="*/ 734159 h 734158"/>
              <a:gd name="connsiteX10" fmla="*/ 513900 w 513918"/>
              <a:gd name="connsiteY10" fmla="*/ 734159 h 734158"/>
              <a:gd name="connsiteX11" fmla="*/ 513900 w 513918"/>
              <a:gd name="connsiteY11" fmla="*/ 679066 h 734158"/>
              <a:gd name="connsiteX12" fmla="*/ 489108 w 513918"/>
              <a:gd name="connsiteY12" fmla="*/ 679066 h 734158"/>
              <a:gd name="connsiteX13" fmla="*/ 334933 w 513918"/>
              <a:gd name="connsiteY13" fmla="*/ 367052 h 734158"/>
              <a:gd name="connsiteX14" fmla="*/ 489127 w 513918"/>
              <a:gd name="connsiteY14" fmla="*/ 55037 h 734158"/>
              <a:gd name="connsiteX15" fmla="*/ 433768 w 513918"/>
              <a:gd name="connsiteY15" fmla="*/ 55037 h 734158"/>
              <a:gd name="connsiteX16" fmla="*/ 348302 w 513918"/>
              <a:gd name="connsiteY16" fmla="*/ 275406 h 734158"/>
              <a:gd name="connsiteX17" fmla="*/ 164955 w 513918"/>
              <a:gd name="connsiteY17" fmla="*/ 275406 h 734158"/>
              <a:gd name="connsiteX18" fmla="*/ 79259 w 513918"/>
              <a:gd name="connsiteY18" fmla="*/ 55037 h 734158"/>
              <a:gd name="connsiteX19" fmla="*/ 210269 w 513918"/>
              <a:gd name="connsiteY19" fmla="*/ 411750 h 734158"/>
              <a:gd name="connsiteX20" fmla="*/ 221094 w 513918"/>
              <a:gd name="connsiteY20" fmla="*/ 401319 h 734158"/>
              <a:gd name="connsiteX21" fmla="*/ 238733 w 513918"/>
              <a:gd name="connsiteY21" fmla="*/ 425339 h 734158"/>
              <a:gd name="connsiteX22" fmla="*/ 238733 w 513918"/>
              <a:gd name="connsiteY22" fmla="*/ 477466 h 734158"/>
              <a:gd name="connsiteX23" fmla="*/ 88432 w 513918"/>
              <a:gd name="connsiteY23" fmla="*/ 627757 h 734158"/>
              <a:gd name="connsiteX24" fmla="*/ 210269 w 513918"/>
              <a:gd name="connsiteY24" fmla="*/ 411750 h 734158"/>
              <a:gd name="connsiteX25" fmla="*/ 424210 w 513918"/>
              <a:gd name="connsiteY25" fmla="*/ 626215 h 734158"/>
              <a:gd name="connsiteX26" fmla="*/ 275461 w 513918"/>
              <a:gd name="connsiteY26" fmla="*/ 477466 h 734158"/>
              <a:gd name="connsiteX27" fmla="*/ 275461 w 513918"/>
              <a:gd name="connsiteY27" fmla="*/ 424678 h 734158"/>
              <a:gd name="connsiteX28" fmla="*/ 292319 w 513918"/>
              <a:gd name="connsiteY28" fmla="*/ 401842 h 734158"/>
              <a:gd name="connsiteX29" fmla="*/ 302759 w 513918"/>
              <a:gd name="connsiteY29" fmla="*/ 411750 h 734158"/>
              <a:gd name="connsiteX30" fmla="*/ 424210 w 513918"/>
              <a:gd name="connsiteY30" fmla="*/ 626215 h 734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3918" h="734158">
                <a:moveTo>
                  <a:pt x="489127" y="55037"/>
                </a:moveTo>
                <a:lnTo>
                  <a:pt x="513918" y="55037"/>
                </a:lnTo>
                <a:lnTo>
                  <a:pt x="513918" y="0"/>
                </a:lnTo>
                <a:lnTo>
                  <a:pt x="0" y="0"/>
                </a:lnTo>
                <a:lnTo>
                  <a:pt x="0" y="55092"/>
                </a:lnTo>
                <a:lnTo>
                  <a:pt x="23873" y="55092"/>
                </a:lnTo>
                <a:cubicBezTo>
                  <a:pt x="33974" y="156948"/>
                  <a:pt x="92739" y="305624"/>
                  <a:pt x="178040" y="367107"/>
                </a:cubicBezTo>
                <a:cubicBezTo>
                  <a:pt x="92674" y="428535"/>
                  <a:pt x="33055" y="577201"/>
                  <a:pt x="23873" y="679066"/>
                </a:cubicBezTo>
                <a:lnTo>
                  <a:pt x="0" y="679066"/>
                </a:lnTo>
                <a:lnTo>
                  <a:pt x="0" y="734159"/>
                </a:lnTo>
                <a:lnTo>
                  <a:pt x="513900" y="734159"/>
                </a:lnTo>
                <a:lnTo>
                  <a:pt x="513900" y="679066"/>
                </a:lnTo>
                <a:lnTo>
                  <a:pt x="489108" y="679066"/>
                </a:lnTo>
                <a:cubicBezTo>
                  <a:pt x="479926" y="577201"/>
                  <a:pt x="420243" y="428535"/>
                  <a:pt x="334933" y="367052"/>
                </a:cubicBezTo>
                <a:cubicBezTo>
                  <a:pt x="420298" y="305569"/>
                  <a:pt x="479945" y="156893"/>
                  <a:pt x="489127" y="55037"/>
                </a:cubicBezTo>
                <a:close/>
                <a:moveTo>
                  <a:pt x="433768" y="55037"/>
                </a:moveTo>
                <a:cubicBezTo>
                  <a:pt x="423524" y="134325"/>
                  <a:pt x="394197" y="209944"/>
                  <a:pt x="348302" y="275406"/>
                </a:cubicBezTo>
                <a:lnTo>
                  <a:pt x="164955" y="275406"/>
                </a:lnTo>
                <a:cubicBezTo>
                  <a:pt x="119433" y="209724"/>
                  <a:pt x="90070" y="134217"/>
                  <a:pt x="79259" y="55037"/>
                </a:cubicBezTo>
                <a:close/>
                <a:moveTo>
                  <a:pt x="210269" y="411750"/>
                </a:moveTo>
                <a:cubicBezTo>
                  <a:pt x="214337" y="408784"/>
                  <a:pt x="217980" y="405275"/>
                  <a:pt x="221094" y="401319"/>
                </a:cubicBezTo>
                <a:lnTo>
                  <a:pt x="238733" y="425339"/>
                </a:lnTo>
                <a:lnTo>
                  <a:pt x="238733" y="477466"/>
                </a:lnTo>
                <a:lnTo>
                  <a:pt x="88432" y="627757"/>
                </a:lnTo>
                <a:cubicBezTo>
                  <a:pt x="108559" y="544990"/>
                  <a:pt x="154910" y="451600"/>
                  <a:pt x="210269" y="411750"/>
                </a:cubicBezTo>
                <a:close/>
                <a:moveTo>
                  <a:pt x="424210" y="626215"/>
                </a:moveTo>
                <a:lnTo>
                  <a:pt x="275461" y="477466"/>
                </a:lnTo>
                <a:lnTo>
                  <a:pt x="275461" y="424678"/>
                </a:lnTo>
                <a:lnTo>
                  <a:pt x="292319" y="401842"/>
                </a:lnTo>
                <a:cubicBezTo>
                  <a:pt x="295354" y="405584"/>
                  <a:pt x="298863" y="408915"/>
                  <a:pt x="302759" y="411750"/>
                </a:cubicBezTo>
                <a:cubicBezTo>
                  <a:pt x="357714" y="451352"/>
                  <a:pt x="403862" y="543824"/>
                  <a:pt x="424210" y="626215"/>
                </a:cubicBezTo>
                <a:close/>
              </a:path>
            </a:pathLst>
          </a:custGeom>
          <a:solidFill>
            <a:srgbClr val="4CC1EF"/>
          </a:solidFill>
          <a:ln w="9128" cap="flat">
            <a:noFill/>
            <a:prstDash val="solid"/>
            <a:miter/>
          </a:ln>
        </p:spPr>
        <p:txBody>
          <a:bodyPr rtlCol="0" anchor="ctr"/>
          <a:p>
            <a:endParaRPr lang="en-US" sz="1350"/>
          </a:p>
        </p:txBody>
      </p:sp>
      <p:grpSp>
        <p:nvGrpSpPr>
          <p:cNvPr id="49" name="Group 48"/>
          <p:cNvGrpSpPr/>
          <p:nvPr/>
        </p:nvGrpSpPr>
        <p:grpSpPr>
          <a:xfrm>
            <a:off x="2095500" y="2248535"/>
            <a:ext cx="6374765" cy="8897620"/>
            <a:chOff x="1206081" y="1148189"/>
            <a:chExt cx="3529570" cy="4926686"/>
          </a:xfrm>
        </p:grpSpPr>
        <p:sp>
          <p:nvSpPr>
            <p:cNvPr id="4" name="Oval"/>
            <p:cNvSpPr/>
            <p:nvPr/>
          </p:nvSpPr>
          <p:spPr>
            <a:xfrm>
              <a:off x="1737153" y="5315035"/>
              <a:ext cx="2467426" cy="759840"/>
            </a:xfrm>
            <a:prstGeom prst="ellipse">
              <a:avLst/>
            </a:prstGeom>
            <a:solidFill>
              <a:schemeClr val="tx1"/>
            </a:solidFill>
            <a:ln w="12700">
              <a:miter lim="400000"/>
            </a:ln>
          </p:spPr>
          <p:txBody>
            <a:bodyPr lIns="28575" tIns="28575" rIns="28575" bIns="28575" anchor="ctr"/>
            <a:p>
              <a:pPr>
                <a:defRPr sz="3000">
                  <a:solidFill>
                    <a:srgbClr val="FFFFFF"/>
                  </a:solidFill>
                </a:defRPr>
              </a:pPr>
              <a:endParaRPr sz="2250"/>
            </a:p>
          </p:txBody>
        </p:sp>
        <p:grpSp>
          <p:nvGrpSpPr>
            <p:cNvPr id="47" name="Group 46"/>
            <p:cNvGrpSpPr/>
            <p:nvPr/>
          </p:nvGrpSpPr>
          <p:grpSpPr>
            <a:xfrm>
              <a:off x="2000645" y="4334598"/>
              <a:ext cx="1940443" cy="1556442"/>
              <a:chOff x="2000645" y="4334598"/>
              <a:chExt cx="1940443" cy="1556442"/>
            </a:xfrm>
          </p:grpSpPr>
          <p:sp>
            <p:nvSpPr>
              <p:cNvPr id="9" name="Shape"/>
              <p:cNvSpPr/>
              <p:nvPr/>
            </p:nvSpPr>
            <p:spPr>
              <a:xfrm>
                <a:off x="3512148" y="4334598"/>
                <a:ext cx="428940" cy="1360356"/>
              </a:xfrm>
              <a:custGeom>
                <a:avLst/>
                <a:gdLst/>
                <a:ahLst/>
                <a:cxnLst>
                  <a:cxn ang="0">
                    <a:pos x="wd2" y="hd2"/>
                  </a:cxn>
                  <a:cxn ang="5400000">
                    <a:pos x="wd2" y="hd2"/>
                  </a:cxn>
                  <a:cxn ang="10800000">
                    <a:pos x="wd2" y="hd2"/>
                  </a:cxn>
                  <a:cxn ang="16200000">
                    <a:pos x="wd2" y="hd2"/>
                  </a:cxn>
                </a:cxnLst>
                <a:rect l="0" t="0" r="r" b="b"/>
                <a:pathLst>
                  <a:path w="21600" h="21600" extrusionOk="false">
                    <a:moveTo>
                      <a:pt x="2674" y="195"/>
                    </a:moveTo>
                    <a:lnTo>
                      <a:pt x="2263" y="259"/>
                    </a:lnTo>
                    <a:lnTo>
                      <a:pt x="0" y="454"/>
                    </a:lnTo>
                    <a:lnTo>
                      <a:pt x="20366" y="21600"/>
                    </a:lnTo>
                    <a:lnTo>
                      <a:pt x="20777" y="21535"/>
                    </a:lnTo>
                    <a:lnTo>
                      <a:pt x="21189" y="21470"/>
                    </a:lnTo>
                    <a:lnTo>
                      <a:pt x="21600" y="21470"/>
                    </a:lnTo>
                    <a:lnTo>
                      <a:pt x="4937" y="0"/>
                    </a:lnTo>
                    <a:close/>
                  </a:path>
                </a:pathLst>
              </a:custGeom>
              <a:gradFill flip="none" rotWithShape="true">
                <a:gsLst>
                  <a:gs pos="0">
                    <a:schemeClr val="tx1">
                      <a:lumMod val="50000"/>
                      <a:lumOff val="50000"/>
                    </a:schemeClr>
                  </a:gs>
                  <a:gs pos="86000">
                    <a:schemeClr val="tx1">
                      <a:lumMod val="50000"/>
                      <a:lumOff val="50000"/>
                    </a:schemeClr>
                  </a:gs>
                  <a:gs pos="100000">
                    <a:schemeClr val="tx1">
                      <a:lumMod val="95000"/>
                      <a:lumOff val="5000"/>
                    </a:schemeClr>
                  </a:gs>
                </a:gsLst>
                <a:path path="circle">
                  <a:fillToRect l="50000" t="130000" r="50000" b="-30000"/>
                </a:path>
                <a:tileRect/>
              </a:gradFill>
              <a:ln w="12700">
                <a:miter lim="400000"/>
              </a:ln>
            </p:spPr>
            <p:txBody>
              <a:bodyPr lIns="28575" tIns="28575" rIns="28575" bIns="28575" anchor="ctr"/>
              <a:p>
                <a:endParaRPr sz="2250">
                  <a:solidFill>
                    <a:srgbClr val="FFFFFF"/>
                  </a:solidFill>
                </a:endParaRPr>
              </a:p>
            </p:txBody>
          </p:sp>
          <p:sp>
            <p:nvSpPr>
              <p:cNvPr id="10" name="Shape"/>
              <p:cNvSpPr/>
              <p:nvPr/>
            </p:nvSpPr>
            <p:spPr>
              <a:xfrm>
                <a:off x="2000645" y="4334598"/>
                <a:ext cx="433025" cy="1360356"/>
              </a:xfrm>
              <a:custGeom>
                <a:avLst/>
                <a:gdLst/>
                <a:ahLst/>
                <a:cxnLst>
                  <a:cxn ang="0">
                    <a:pos x="wd2" y="hd2"/>
                  </a:cxn>
                  <a:cxn ang="5400000">
                    <a:pos x="wd2" y="hd2"/>
                  </a:cxn>
                  <a:cxn ang="10800000">
                    <a:pos x="wd2" y="hd2"/>
                  </a:cxn>
                  <a:cxn ang="16200000">
                    <a:pos x="wd2" y="hd2"/>
                  </a:cxn>
                </a:cxnLst>
                <a:rect l="0" t="0" r="r" b="b"/>
                <a:pathLst>
                  <a:path w="21600" h="21600" extrusionOk="false">
                    <a:moveTo>
                      <a:pt x="18747" y="195"/>
                    </a:moveTo>
                    <a:lnTo>
                      <a:pt x="19358" y="259"/>
                    </a:lnTo>
                    <a:lnTo>
                      <a:pt x="21600" y="454"/>
                    </a:lnTo>
                    <a:lnTo>
                      <a:pt x="1426" y="21600"/>
                    </a:lnTo>
                    <a:lnTo>
                      <a:pt x="1019" y="21535"/>
                    </a:lnTo>
                    <a:lnTo>
                      <a:pt x="408" y="21470"/>
                    </a:lnTo>
                    <a:lnTo>
                      <a:pt x="0" y="21470"/>
                    </a:lnTo>
                    <a:lnTo>
                      <a:pt x="16709" y="0"/>
                    </a:lnTo>
                    <a:close/>
                  </a:path>
                </a:pathLst>
              </a:custGeom>
              <a:gradFill flip="none" rotWithShape="true">
                <a:gsLst>
                  <a:gs pos="0">
                    <a:schemeClr val="tx1">
                      <a:lumMod val="50000"/>
                      <a:lumOff val="50000"/>
                    </a:schemeClr>
                  </a:gs>
                  <a:gs pos="86000">
                    <a:schemeClr val="tx1">
                      <a:lumMod val="50000"/>
                      <a:lumOff val="50000"/>
                    </a:schemeClr>
                  </a:gs>
                  <a:gs pos="100000">
                    <a:schemeClr val="tx1">
                      <a:lumMod val="95000"/>
                      <a:lumOff val="5000"/>
                    </a:schemeClr>
                  </a:gs>
                </a:gsLst>
                <a:path path="circle">
                  <a:fillToRect l="50000" t="130000" r="50000" b="-30000"/>
                </a:path>
                <a:tileRect/>
              </a:gradFill>
              <a:ln w="12700">
                <a:miter lim="400000"/>
              </a:ln>
            </p:spPr>
            <p:txBody>
              <a:bodyPr lIns="28575" tIns="28575" rIns="28575" bIns="28575" anchor="ctr"/>
              <a:p>
                <a:pPr>
                  <a:defRPr sz="3000">
                    <a:solidFill>
                      <a:srgbClr val="FFFFFF"/>
                    </a:solidFill>
                  </a:defRPr>
                </a:pPr>
                <a:endParaRPr sz="2250"/>
              </a:p>
            </p:txBody>
          </p:sp>
          <p:sp>
            <p:nvSpPr>
              <p:cNvPr id="8" name="Shape"/>
              <p:cNvSpPr/>
              <p:nvPr/>
            </p:nvSpPr>
            <p:spPr>
              <a:xfrm>
                <a:off x="2917756" y="4375449"/>
                <a:ext cx="110305" cy="1515591"/>
              </a:xfrm>
              <a:custGeom>
                <a:avLst/>
                <a:gdLst/>
                <a:ahLst/>
                <a:cxnLst>
                  <a:cxn ang="0">
                    <a:pos x="wd2" y="hd2"/>
                  </a:cxn>
                  <a:cxn ang="5400000">
                    <a:pos x="wd2" y="hd2"/>
                  </a:cxn>
                  <a:cxn ang="10800000">
                    <a:pos x="wd2" y="hd2"/>
                  </a:cxn>
                  <a:cxn ang="16200000">
                    <a:pos x="wd2" y="hd2"/>
                  </a:cxn>
                </a:cxnLst>
                <a:rect l="0" t="0" r="r" b="b"/>
                <a:pathLst>
                  <a:path w="21600" h="21600" extrusionOk="false">
                    <a:moveTo>
                      <a:pt x="12000" y="0"/>
                    </a:moveTo>
                    <a:lnTo>
                      <a:pt x="9600" y="0"/>
                    </a:lnTo>
                    <a:lnTo>
                      <a:pt x="0" y="0"/>
                    </a:lnTo>
                    <a:lnTo>
                      <a:pt x="8000" y="21600"/>
                    </a:lnTo>
                    <a:lnTo>
                      <a:pt x="9600" y="21600"/>
                    </a:lnTo>
                    <a:lnTo>
                      <a:pt x="12000" y="21600"/>
                    </a:lnTo>
                    <a:lnTo>
                      <a:pt x="13600" y="21600"/>
                    </a:lnTo>
                    <a:lnTo>
                      <a:pt x="21600" y="0"/>
                    </a:lnTo>
                    <a:close/>
                  </a:path>
                </a:pathLst>
              </a:custGeom>
              <a:solidFill>
                <a:schemeClr val="tx1">
                  <a:lumMod val="50000"/>
                  <a:lumOff val="50000"/>
                </a:schemeClr>
              </a:solidFill>
              <a:ln w="12700">
                <a:miter lim="400000"/>
              </a:ln>
            </p:spPr>
            <p:txBody>
              <a:bodyPr lIns="28575" tIns="28575" rIns="28575" bIns="28575" anchor="ctr"/>
              <a:p>
                <a:pPr>
                  <a:defRPr sz="3000">
                    <a:solidFill>
                      <a:srgbClr val="FFFFFF"/>
                    </a:solidFill>
                  </a:defRPr>
                </a:pPr>
                <a:endParaRPr sz="2250"/>
              </a:p>
            </p:txBody>
          </p:sp>
        </p:grpSp>
        <p:sp>
          <p:nvSpPr>
            <p:cNvPr id="5" name="Shape"/>
            <p:cNvSpPr/>
            <p:nvPr/>
          </p:nvSpPr>
          <p:spPr>
            <a:xfrm>
              <a:off x="1206081" y="1148189"/>
              <a:ext cx="3529570" cy="147065"/>
            </a:xfrm>
            <a:custGeom>
              <a:avLst/>
              <a:gdLst/>
              <a:ahLst/>
              <a:cxnLst>
                <a:cxn ang="0">
                  <a:pos x="wd2" y="hd2"/>
                </a:cxn>
                <a:cxn ang="5400000">
                  <a:pos x="wd2" y="hd2"/>
                </a:cxn>
                <a:cxn ang="10800000">
                  <a:pos x="wd2" y="hd2"/>
                </a:cxn>
                <a:cxn ang="16200000">
                  <a:pos x="wd2" y="hd2"/>
                </a:cxn>
              </a:cxnLst>
              <a:rect l="0" t="0" r="r" b="b"/>
              <a:pathLst>
                <a:path w="21600" h="21600" extrusionOk="false">
                  <a:moveTo>
                    <a:pt x="21150" y="21600"/>
                  </a:moveTo>
                  <a:lnTo>
                    <a:pt x="450" y="21600"/>
                  </a:lnTo>
                  <a:cubicBezTo>
                    <a:pt x="200" y="21600"/>
                    <a:pt x="0" y="16800"/>
                    <a:pt x="0" y="10800"/>
                  </a:cubicBezTo>
                  <a:lnTo>
                    <a:pt x="0" y="10800"/>
                  </a:lnTo>
                  <a:cubicBezTo>
                    <a:pt x="0" y="4800"/>
                    <a:pt x="200" y="0"/>
                    <a:pt x="450" y="0"/>
                  </a:cubicBezTo>
                  <a:lnTo>
                    <a:pt x="21150" y="0"/>
                  </a:lnTo>
                  <a:cubicBezTo>
                    <a:pt x="21400" y="0"/>
                    <a:pt x="21600" y="4800"/>
                    <a:pt x="21600" y="10800"/>
                  </a:cubicBezTo>
                  <a:lnTo>
                    <a:pt x="21600" y="10800"/>
                  </a:lnTo>
                  <a:cubicBezTo>
                    <a:pt x="21600" y="17400"/>
                    <a:pt x="21400" y="21600"/>
                    <a:pt x="21150" y="21600"/>
                  </a:cubicBezTo>
                  <a:close/>
                </a:path>
              </a:pathLst>
            </a:custGeom>
            <a:solidFill>
              <a:schemeClr val="tx1">
                <a:lumMod val="50000"/>
                <a:lumOff val="50000"/>
              </a:schemeClr>
            </a:solidFill>
            <a:ln w="12700">
              <a:miter lim="400000"/>
            </a:ln>
          </p:spPr>
          <p:txBody>
            <a:bodyPr lIns="28575" tIns="28575" rIns="28575" bIns="28575" anchor="ctr"/>
            <a:p>
              <a:pPr>
                <a:defRPr sz="3000">
                  <a:solidFill>
                    <a:srgbClr val="FFFFFF"/>
                  </a:solidFill>
                </a:defRPr>
              </a:pPr>
              <a:endParaRPr sz="2250"/>
            </a:p>
          </p:txBody>
        </p:sp>
        <p:sp>
          <p:nvSpPr>
            <p:cNvPr id="6" name="Shape"/>
            <p:cNvSpPr/>
            <p:nvPr/>
          </p:nvSpPr>
          <p:spPr>
            <a:xfrm>
              <a:off x="1206081" y="4252898"/>
              <a:ext cx="3529570" cy="147065"/>
            </a:xfrm>
            <a:custGeom>
              <a:avLst/>
              <a:gdLst/>
              <a:ahLst/>
              <a:cxnLst>
                <a:cxn ang="0">
                  <a:pos x="wd2" y="hd2"/>
                </a:cxn>
                <a:cxn ang="5400000">
                  <a:pos x="wd2" y="hd2"/>
                </a:cxn>
                <a:cxn ang="10800000">
                  <a:pos x="wd2" y="hd2"/>
                </a:cxn>
                <a:cxn ang="16200000">
                  <a:pos x="wd2" y="hd2"/>
                </a:cxn>
              </a:cxnLst>
              <a:rect l="0" t="0" r="r" b="b"/>
              <a:pathLst>
                <a:path w="21600" h="21600" extrusionOk="false">
                  <a:moveTo>
                    <a:pt x="21150" y="21600"/>
                  </a:moveTo>
                  <a:lnTo>
                    <a:pt x="450" y="21600"/>
                  </a:lnTo>
                  <a:cubicBezTo>
                    <a:pt x="200" y="21600"/>
                    <a:pt x="0" y="16800"/>
                    <a:pt x="0" y="10800"/>
                  </a:cubicBezTo>
                  <a:lnTo>
                    <a:pt x="0" y="10800"/>
                  </a:lnTo>
                  <a:cubicBezTo>
                    <a:pt x="0" y="4800"/>
                    <a:pt x="200" y="0"/>
                    <a:pt x="450" y="0"/>
                  </a:cubicBezTo>
                  <a:lnTo>
                    <a:pt x="21150" y="0"/>
                  </a:lnTo>
                  <a:cubicBezTo>
                    <a:pt x="21400" y="0"/>
                    <a:pt x="21600" y="4800"/>
                    <a:pt x="21600" y="10800"/>
                  </a:cubicBezTo>
                  <a:lnTo>
                    <a:pt x="21600" y="10800"/>
                  </a:lnTo>
                  <a:cubicBezTo>
                    <a:pt x="21600" y="16800"/>
                    <a:pt x="21400" y="21600"/>
                    <a:pt x="21150" y="21600"/>
                  </a:cubicBezTo>
                  <a:close/>
                </a:path>
              </a:pathLst>
            </a:custGeom>
            <a:solidFill>
              <a:schemeClr val="tx1">
                <a:lumMod val="50000"/>
                <a:lumOff val="50000"/>
              </a:schemeClr>
            </a:solidFill>
            <a:ln w="12700">
              <a:miter lim="400000"/>
            </a:ln>
          </p:spPr>
          <p:txBody>
            <a:bodyPr lIns="28575" tIns="28575" rIns="28575" bIns="28575" anchor="ctr"/>
            <a:p>
              <a:pPr>
                <a:defRPr sz="3000">
                  <a:solidFill>
                    <a:srgbClr val="FFFFFF"/>
                  </a:solidFill>
                </a:defRPr>
              </a:pPr>
              <a:endParaRPr sz="2250"/>
            </a:p>
          </p:txBody>
        </p:sp>
        <p:sp>
          <p:nvSpPr>
            <p:cNvPr id="7" name="Rectangle"/>
            <p:cNvSpPr/>
            <p:nvPr/>
          </p:nvSpPr>
          <p:spPr>
            <a:xfrm>
              <a:off x="1320467" y="1229892"/>
              <a:ext cx="3300798" cy="3096542"/>
            </a:xfrm>
            <a:prstGeom prst="rect">
              <a:avLst/>
            </a:prstGeom>
            <a:solidFill>
              <a:schemeClr val="bg1"/>
            </a:solidFill>
            <a:ln w="12700">
              <a:miter lim="400000"/>
            </a:ln>
          </p:spPr>
          <p:txBody>
            <a:bodyPr lIns="28575" tIns="28575" rIns="28575" bIns="28575" anchor="ctr"/>
            <a:p>
              <a:pPr>
                <a:defRPr sz="3000">
                  <a:solidFill>
                    <a:srgbClr val="FFFFFF"/>
                  </a:solidFill>
                </a:defRPr>
              </a:pPr>
              <a:endParaRPr sz="2250"/>
            </a:p>
          </p:txBody>
        </p:sp>
      </p:grpSp>
      <p:sp>
        <p:nvSpPr>
          <p:cNvPr id="19" name="TextBox 18"/>
          <p:cNvSpPr txBox="true"/>
          <p:nvPr/>
        </p:nvSpPr>
        <p:spPr>
          <a:xfrm>
            <a:off x="2624455" y="5171440"/>
            <a:ext cx="4985385" cy="521970"/>
          </a:xfrm>
          <a:prstGeom prst="rect">
            <a:avLst/>
          </a:prstGeom>
          <a:noFill/>
        </p:spPr>
        <p:txBody>
          <a:bodyPr wrap="square" lIns="0" rIns="0" rtlCol="0" anchor="b">
            <a:spAutoFit/>
          </a:bodyPr>
          <a:p>
            <a:pPr algn="ctr"/>
            <a:r>
              <a:rPr lang="zh-CN" altLang="en-US" sz="2800" b="1" noProof="1">
                <a:latin typeface="微软雅黑" panose="020B0503020204020204" charset="-122"/>
                <a:ea typeface="微软雅黑" panose="020B0503020204020204" charset="-122"/>
              </a:rPr>
              <a:t>按结果分类</a:t>
            </a:r>
            <a:endParaRPr lang="zh-CN" altLang="en-US" sz="2800" b="1" noProof="1">
              <a:latin typeface="微软雅黑" panose="020B0503020204020204" charset="-122"/>
              <a:ea typeface="微软雅黑" panose="020B0503020204020204" charset="-122"/>
            </a:endParaRPr>
          </a:p>
        </p:txBody>
      </p:sp>
      <p:grpSp>
        <p:nvGrpSpPr>
          <p:cNvPr id="30" name="Graphic 28" descr="Lights On"/>
          <p:cNvGrpSpPr/>
          <p:nvPr/>
        </p:nvGrpSpPr>
        <p:grpSpPr>
          <a:xfrm>
            <a:off x="4046855" y="2505075"/>
            <a:ext cx="2676525" cy="2676525"/>
            <a:chOff x="2963243" y="1395961"/>
            <a:chExt cx="1482316" cy="1482316"/>
          </a:xfrm>
        </p:grpSpPr>
        <p:sp>
          <p:nvSpPr>
            <p:cNvPr id="31" name="Freeform: Shape 30"/>
            <p:cNvSpPr/>
            <p:nvPr/>
          </p:nvSpPr>
          <p:spPr>
            <a:xfrm>
              <a:off x="3524948" y="2550808"/>
              <a:ext cx="354752" cy="89000"/>
            </a:xfrm>
            <a:custGeom>
              <a:avLst/>
              <a:gdLst>
                <a:gd name="connsiteX0" fmla="*/ 310252 w 354752"/>
                <a:gd name="connsiteY0" fmla="*/ 0 h 89000"/>
                <a:gd name="connsiteX1" fmla="*/ 44500 w 354752"/>
                <a:gd name="connsiteY1" fmla="*/ 0 h 89000"/>
                <a:gd name="connsiteX2" fmla="*/ 0 w 354752"/>
                <a:gd name="connsiteY2" fmla="*/ 44500 h 89000"/>
                <a:gd name="connsiteX3" fmla="*/ 44500 w 354752"/>
                <a:gd name="connsiteY3" fmla="*/ 89001 h 89000"/>
                <a:gd name="connsiteX4" fmla="*/ 310252 w 354752"/>
                <a:gd name="connsiteY4" fmla="*/ 89001 h 89000"/>
                <a:gd name="connsiteX5" fmla="*/ 354752 w 354752"/>
                <a:gd name="connsiteY5" fmla="*/ 44500 h 89000"/>
                <a:gd name="connsiteX6" fmla="*/ 310252 w 354752"/>
                <a:gd name="connsiteY6" fmla="*/ 0 h 89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4752" h="89000">
                  <a:moveTo>
                    <a:pt x="310252" y="0"/>
                  </a:moveTo>
                  <a:lnTo>
                    <a:pt x="44500" y="0"/>
                  </a:lnTo>
                  <a:cubicBezTo>
                    <a:pt x="19923" y="0"/>
                    <a:pt x="0" y="19923"/>
                    <a:pt x="0" y="44500"/>
                  </a:cubicBezTo>
                  <a:cubicBezTo>
                    <a:pt x="0" y="69077"/>
                    <a:pt x="19923" y="89001"/>
                    <a:pt x="44500" y="89001"/>
                  </a:cubicBezTo>
                  <a:lnTo>
                    <a:pt x="310252" y="89001"/>
                  </a:lnTo>
                  <a:cubicBezTo>
                    <a:pt x="334829" y="89001"/>
                    <a:pt x="354752" y="69077"/>
                    <a:pt x="354752" y="44500"/>
                  </a:cubicBezTo>
                  <a:cubicBezTo>
                    <a:pt x="354752" y="19923"/>
                    <a:pt x="334829" y="0"/>
                    <a:pt x="310252" y="0"/>
                  </a:cubicBezTo>
                  <a:close/>
                </a:path>
              </a:pathLst>
            </a:custGeom>
            <a:solidFill>
              <a:srgbClr val="FFCC4C"/>
            </a:solidFill>
            <a:ln w="15379" cap="flat">
              <a:noFill/>
              <a:prstDash val="solid"/>
              <a:miter/>
            </a:ln>
          </p:spPr>
          <p:txBody>
            <a:bodyPr rtlCol="0" anchor="ctr"/>
            <a:p>
              <a:endParaRPr lang="en-US" sz="1350"/>
            </a:p>
          </p:txBody>
        </p:sp>
        <p:sp>
          <p:nvSpPr>
            <p:cNvPr id="32" name="Freeform: Shape 31"/>
            <p:cNvSpPr/>
            <p:nvPr/>
          </p:nvSpPr>
          <p:spPr>
            <a:xfrm>
              <a:off x="3605919" y="2701572"/>
              <a:ext cx="192809" cy="89124"/>
            </a:xfrm>
            <a:custGeom>
              <a:avLst/>
              <a:gdLst>
                <a:gd name="connsiteX0" fmla="*/ 96412 w 192809"/>
                <a:gd name="connsiteY0" fmla="*/ 89124 h 89124"/>
                <a:gd name="connsiteX1" fmla="*/ 192809 w 192809"/>
                <a:gd name="connsiteY1" fmla="*/ 0 h 89124"/>
                <a:gd name="connsiteX2" fmla="*/ 0 w 192809"/>
                <a:gd name="connsiteY2" fmla="*/ 0 h 89124"/>
                <a:gd name="connsiteX3" fmla="*/ 96412 w 192809"/>
                <a:gd name="connsiteY3" fmla="*/ 89124 h 89124"/>
              </a:gdLst>
              <a:ahLst/>
              <a:cxnLst>
                <a:cxn ang="0">
                  <a:pos x="connsiteX0" y="connsiteY0"/>
                </a:cxn>
                <a:cxn ang="0">
                  <a:pos x="connsiteX1" y="connsiteY1"/>
                </a:cxn>
                <a:cxn ang="0">
                  <a:pos x="connsiteX2" y="connsiteY2"/>
                </a:cxn>
                <a:cxn ang="0">
                  <a:pos x="connsiteX3" y="connsiteY3"/>
                </a:cxn>
              </a:cxnLst>
              <a:rect l="l" t="t" r="r" b="b"/>
              <a:pathLst>
                <a:path w="192809" h="89124">
                  <a:moveTo>
                    <a:pt x="96412" y="89124"/>
                  </a:moveTo>
                  <a:cubicBezTo>
                    <a:pt x="146877" y="89118"/>
                    <a:pt x="188853" y="50309"/>
                    <a:pt x="192809" y="0"/>
                  </a:cubicBezTo>
                  <a:lnTo>
                    <a:pt x="0" y="0"/>
                  </a:lnTo>
                  <a:cubicBezTo>
                    <a:pt x="3957" y="50315"/>
                    <a:pt x="45943" y="89126"/>
                    <a:pt x="96412" y="89124"/>
                  </a:cubicBezTo>
                  <a:close/>
                </a:path>
              </a:pathLst>
            </a:custGeom>
            <a:solidFill>
              <a:srgbClr val="FFCC4C"/>
            </a:solidFill>
            <a:ln w="15379" cap="flat">
              <a:noFill/>
              <a:prstDash val="solid"/>
              <a:miter/>
            </a:ln>
          </p:spPr>
          <p:txBody>
            <a:bodyPr rtlCol="0" anchor="ctr"/>
            <a:p>
              <a:endParaRPr lang="en-US" sz="1350"/>
            </a:p>
          </p:txBody>
        </p:sp>
        <p:sp>
          <p:nvSpPr>
            <p:cNvPr id="33" name="Freeform: Shape 32"/>
            <p:cNvSpPr/>
            <p:nvPr/>
          </p:nvSpPr>
          <p:spPr>
            <a:xfrm>
              <a:off x="3316682" y="1688162"/>
              <a:ext cx="771252" cy="800898"/>
            </a:xfrm>
            <a:custGeom>
              <a:avLst/>
              <a:gdLst>
                <a:gd name="connsiteX0" fmla="*/ 771252 w 771252"/>
                <a:gd name="connsiteY0" fmla="*/ 394512 h 800898"/>
                <a:gd name="connsiteX1" fmla="*/ 771252 w 771252"/>
                <a:gd name="connsiteY1" fmla="*/ 381171 h 800898"/>
                <a:gd name="connsiteX2" fmla="*/ 385649 w 771252"/>
                <a:gd name="connsiteY2" fmla="*/ 0 h 800898"/>
                <a:gd name="connsiteX3" fmla="*/ 385649 w 771252"/>
                <a:gd name="connsiteY3" fmla="*/ 0 h 800898"/>
                <a:gd name="connsiteX4" fmla="*/ 0 w 771252"/>
                <a:gd name="connsiteY4" fmla="*/ 381171 h 800898"/>
                <a:gd name="connsiteX5" fmla="*/ 0 w 771252"/>
                <a:gd name="connsiteY5" fmla="*/ 394512 h 800898"/>
                <a:gd name="connsiteX6" fmla="*/ 26852 w 771252"/>
                <a:gd name="connsiteY6" fmla="*/ 527998 h 800898"/>
                <a:gd name="connsiteX7" fmla="*/ 93880 w 771252"/>
                <a:gd name="connsiteY7" fmla="*/ 637751 h 800898"/>
                <a:gd name="connsiteX8" fmla="*/ 184209 w 771252"/>
                <a:gd name="connsiteY8" fmla="*/ 784439 h 800898"/>
                <a:gd name="connsiteX9" fmla="*/ 210751 w 771252"/>
                <a:gd name="connsiteY9" fmla="*/ 800898 h 800898"/>
                <a:gd name="connsiteX10" fmla="*/ 560501 w 771252"/>
                <a:gd name="connsiteY10" fmla="*/ 800898 h 800898"/>
                <a:gd name="connsiteX11" fmla="*/ 587059 w 771252"/>
                <a:gd name="connsiteY11" fmla="*/ 784439 h 800898"/>
                <a:gd name="connsiteX12" fmla="*/ 677372 w 771252"/>
                <a:gd name="connsiteY12" fmla="*/ 637751 h 800898"/>
                <a:gd name="connsiteX13" fmla="*/ 744401 w 771252"/>
                <a:gd name="connsiteY13" fmla="*/ 527998 h 800898"/>
                <a:gd name="connsiteX14" fmla="*/ 771252 w 771252"/>
                <a:gd name="connsiteY14" fmla="*/ 394512 h 800898"/>
                <a:gd name="connsiteX15" fmla="*/ 682267 w 771252"/>
                <a:gd name="connsiteY15" fmla="*/ 392968 h 800898"/>
                <a:gd name="connsiteX16" fmla="*/ 661020 w 771252"/>
                <a:gd name="connsiteY16" fmla="*/ 496823 h 800898"/>
                <a:gd name="connsiteX17" fmla="*/ 610884 w 771252"/>
                <a:gd name="connsiteY17" fmla="*/ 578397 h 800898"/>
                <a:gd name="connsiteX18" fmla="*/ 524122 w 771252"/>
                <a:gd name="connsiteY18" fmla="*/ 711867 h 800898"/>
                <a:gd name="connsiteX19" fmla="*/ 247084 w 771252"/>
                <a:gd name="connsiteY19" fmla="*/ 711867 h 800898"/>
                <a:gd name="connsiteX20" fmla="*/ 160322 w 771252"/>
                <a:gd name="connsiteY20" fmla="*/ 578397 h 800898"/>
                <a:gd name="connsiteX21" fmla="*/ 110201 w 771252"/>
                <a:gd name="connsiteY21" fmla="*/ 496823 h 800898"/>
                <a:gd name="connsiteX22" fmla="*/ 88985 w 771252"/>
                <a:gd name="connsiteY22" fmla="*/ 392999 h 800898"/>
                <a:gd name="connsiteX23" fmla="*/ 88985 w 771252"/>
                <a:gd name="connsiteY23" fmla="*/ 381882 h 800898"/>
                <a:gd name="connsiteX24" fmla="*/ 385618 w 771252"/>
                <a:gd name="connsiteY24" fmla="*/ 88985 h 800898"/>
                <a:gd name="connsiteX25" fmla="*/ 385618 w 771252"/>
                <a:gd name="connsiteY25" fmla="*/ 88985 h 800898"/>
                <a:gd name="connsiteX26" fmla="*/ 682236 w 771252"/>
                <a:gd name="connsiteY26" fmla="*/ 381913 h 800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771252" h="800898">
                  <a:moveTo>
                    <a:pt x="771252" y="394512"/>
                  </a:moveTo>
                  <a:lnTo>
                    <a:pt x="771252" y="381171"/>
                  </a:lnTo>
                  <a:cubicBezTo>
                    <a:pt x="767403" y="170547"/>
                    <a:pt x="596303" y="1414"/>
                    <a:pt x="385649" y="0"/>
                  </a:cubicBezTo>
                  <a:lnTo>
                    <a:pt x="385649" y="0"/>
                  </a:lnTo>
                  <a:cubicBezTo>
                    <a:pt x="174980" y="1397"/>
                    <a:pt x="3857" y="170533"/>
                    <a:pt x="0" y="381171"/>
                  </a:cubicBezTo>
                  <a:lnTo>
                    <a:pt x="0" y="394512"/>
                  </a:lnTo>
                  <a:cubicBezTo>
                    <a:pt x="1439" y="440194"/>
                    <a:pt x="10515" y="485313"/>
                    <a:pt x="26852" y="527998"/>
                  </a:cubicBezTo>
                  <a:cubicBezTo>
                    <a:pt x="42484" y="568280"/>
                    <a:pt x="65183" y="605447"/>
                    <a:pt x="93880" y="637751"/>
                  </a:cubicBezTo>
                  <a:cubicBezTo>
                    <a:pt x="129178" y="676353"/>
                    <a:pt x="167888" y="751210"/>
                    <a:pt x="184209" y="784439"/>
                  </a:cubicBezTo>
                  <a:cubicBezTo>
                    <a:pt x="189211" y="794521"/>
                    <a:pt x="199495" y="800898"/>
                    <a:pt x="210751" y="800898"/>
                  </a:cubicBezTo>
                  <a:lnTo>
                    <a:pt x="560501" y="800898"/>
                  </a:lnTo>
                  <a:cubicBezTo>
                    <a:pt x="571759" y="800894"/>
                    <a:pt x="582045" y="794518"/>
                    <a:pt x="587059" y="784439"/>
                  </a:cubicBezTo>
                  <a:cubicBezTo>
                    <a:pt x="603364" y="751225"/>
                    <a:pt x="642074" y="676353"/>
                    <a:pt x="677372" y="637751"/>
                  </a:cubicBezTo>
                  <a:cubicBezTo>
                    <a:pt x="706069" y="605447"/>
                    <a:pt x="728768" y="568280"/>
                    <a:pt x="744401" y="527998"/>
                  </a:cubicBezTo>
                  <a:cubicBezTo>
                    <a:pt x="760731" y="485310"/>
                    <a:pt x="769805" y="440194"/>
                    <a:pt x="771252" y="394512"/>
                  </a:cubicBezTo>
                  <a:close/>
                  <a:moveTo>
                    <a:pt x="682267" y="392968"/>
                  </a:moveTo>
                  <a:cubicBezTo>
                    <a:pt x="680925" y="428518"/>
                    <a:pt x="673748" y="463604"/>
                    <a:pt x="661020" y="496823"/>
                  </a:cubicBezTo>
                  <a:cubicBezTo>
                    <a:pt x="649255" y="526761"/>
                    <a:pt x="632280" y="554378"/>
                    <a:pt x="610884" y="578397"/>
                  </a:cubicBezTo>
                  <a:cubicBezTo>
                    <a:pt x="576890" y="619375"/>
                    <a:pt x="547774" y="664166"/>
                    <a:pt x="524122" y="711867"/>
                  </a:cubicBezTo>
                  <a:lnTo>
                    <a:pt x="247084" y="711867"/>
                  </a:lnTo>
                  <a:cubicBezTo>
                    <a:pt x="223438" y="664163"/>
                    <a:pt x="194321" y="619372"/>
                    <a:pt x="160322" y="578397"/>
                  </a:cubicBezTo>
                  <a:cubicBezTo>
                    <a:pt x="138924" y="554382"/>
                    <a:pt x="121954" y="526763"/>
                    <a:pt x="110201" y="496823"/>
                  </a:cubicBezTo>
                  <a:cubicBezTo>
                    <a:pt x="97481" y="463613"/>
                    <a:pt x="90313" y="428536"/>
                    <a:pt x="88985" y="392999"/>
                  </a:cubicBezTo>
                  <a:lnTo>
                    <a:pt x="88985" y="381882"/>
                  </a:lnTo>
                  <a:cubicBezTo>
                    <a:pt x="91982" y="219923"/>
                    <a:pt x="223635" y="89930"/>
                    <a:pt x="385618" y="88985"/>
                  </a:cubicBezTo>
                  <a:lnTo>
                    <a:pt x="385618" y="88985"/>
                  </a:lnTo>
                  <a:cubicBezTo>
                    <a:pt x="547614" y="89923"/>
                    <a:pt x="679271" y="219942"/>
                    <a:pt x="682236" y="381913"/>
                  </a:cubicBezTo>
                  <a:close/>
                </a:path>
              </a:pathLst>
            </a:custGeom>
            <a:solidFill>
              <a:srgbClr val="FFCC4C"/>
            </a:solidFill>
            <a:ln w="15379" cap="flat">
              <a:noFill/>
              <a:prstDash val="solid"/>
              <a:miter/>
            </a:ln>
          </p:spPr>
          <p:txBody>
            <a:bodyPr rtlCol="0" anchor="ctr"/>
            <a:p>
              <a:endParaRPr lang="en-US" sz="1350"/>
            </a:p>
          </p:txBody>
        </p:sp>
        <p:sp>
          <p:nvSpPr>
            <p:cNvPr id="34" name="Freeform: Shape 33"/>
            <p:cNvSpPr/>
            <p:nvPr/>
          </p:nvSpPr>
          <p:spPr>
            <a:xfrm>
              <a:off x="3674476" y="1457724"/>
              <a:ext cx="61763" cy="169848"/>
            </a:xfrm>
            <a:custGeom>
              <a:avLst/>
              <a:gdLst>
                <a:gd name="connsiteX0" fmla="*/ 30882 w 61763"/>
                <a:gd name="connsiteY0" fmla="*/ 169849 h 169848"/>
                <a:gd name="connsiteX1" fmla="*/ 61763 w 61763"/>
                <a:gd name="connsiteY1" fmla="*/ 138967 h 169848"/>
                <a:gd name="connsiteX2" fmla="*/ 61763 w 61763"/>
                <a:gd name="connsiteY2" fmla="*/ 30882 h 169848"/>
                <a:gd name="connsiteX3" fmla="*/ 30882 w 61763"/>
                <a:gd name="connsiteY3" fmla="*/ 0 h 169848"/>
                <a:gd name="connsiteX4" fmla="*/ 0 w 61763"/>
                <a:gd name="connsiteY4" fmla="*/ 30882 h 169848"/>
                <a:gd name="connsiteX5" fmla="*/ 0 w 61763"/>
                <a:gd name="connsiteY5" fmla="*/ 138967 h 169848"/>
                <a:gd name="connsiteX6" fmla="*/ 30882 w 61763"/>
                <a:gd name="connsiteY6" fmla="*/ 169849 h 169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63" h="169848">
                  <a:moveTo>
                    <a:pt x="30882" y="169849"/>
                  </a:moveTo>
                  <a:cubicBezTo>
                    <a:pt x="47937" y="169849"/>
                    <a:pt x="61763" y="156023"/>
                    <a:pt x="61763" y="138967"/>
                  </a:cubicBezTo>
                  <a:lnTo>
                    <a:pt x="61763" y="30882"/>
                  </a:lnTo>
                  <a:cubicBezTo>
                    <a:pt x="61763" y="13826"/>
                    <a:pt x="47937" y="0"/>
                    <a:pt x="30882" y="0"/>
                  </a:cubicBezTo>
                  <a:cubicBezTo>
                    <a:pt x="13826" y="0"/>
                    <a:pt x="0" y="13826"/>
                    <a:pt x="0" y="30882"/>
                  </a:cubicBezTo>
                  <a:lnTo>
                    <a:pt x="0" y="138967"/>
                  </a:lnTo>
                  <a:cubicBezTo>
                    <a:pt x="0" y="156023"/>
                    <a:pt x="13826" y="169849"/>
                    <a:pt x="30882" y="169849"/>
                  </a:cubicBezTo>
                  <a:close/>
                </a:path>
              </a:pathLst>
            </a:custGeom>
            <a:solidFill>
              <a:srgbClr val="FFCC4C"/>
            </a:solidFill>
            <a:ln w="15379" cap="flat">
              <a:noFill/>
              <a:prstDash val="solid"/>
              <a:miter/>
            </a:ln>
          </p:spPr>
          <p:txBody>
            <a:bodyPr rtlCol="0" anchor="ctr"/>
            <a:p>
              <a:endParaRPr lang="en-US" sz="1350"/>
            </a:p>
          </p:txBody>
        </p:sp>
        <p:sp>
          <p:nvSpPr>
            <p:cNvPr id="35" name="Freeform: Shape 34"/>
            <p:cNvSpPr/>
            <p:nvPr/>
          </p:nvSpPr>
          <p:spPr>
            <a:xfrm>
              <a:off x="3253692" y="1634622"/>
              <a:ext cx="138257" cy="138257"/>
            </a:xfrm>
            <a:custGeom>
              <a:avLst/>
              <a:gdLst>
                <a:gd name="connsiteX0" fmla="*/ 85163 w 138257"/>
                <a:gd name="connsiteY0" fmla="*/ 128830 h 138257"/>
                <a:gd name="connsiteX1" fmla="*/ 128829 w 138257"/>
                <a:gd name="connsiteY1" fmla="*/ 129589 h 138257"/>
                <a:gd name="connsiteX2" fmla="*/ 129589 w 138257"/>
                <a:gd name="connsiteY2" fmla="*/ 85923 h 138257"/>
                <a:gd name="connsiteX3" fmla="*/ 128829 w 138257"/>
                <a:gd name="connsiteY3" fmla="*/ 85163 h 138257"/>
                <a:gd name="connsiteX4" fmla="*/ 52336 w 138257"/>
                <a:gd name="connsiteY4" fmla="*/ 8669 h 138257"/>
                <a:gd name="connsiteX5" fmla="*/ 8669 w 138257"/>
                <a:gd name="connsiteY5" fmla="*/ 9429 h 138257"/>
                <a:gd name="connsiteX6" fmla="*/ 8669 w 138257"/>
                <a:gd name="connsiteY6" fmla="*/ 52336 h 138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257" h="138257">
                  <a:moveTo>
                    <a:pt x="85163" y="128830"/>
                  </a:moveTo>
                  <a:cubicBezTo>
                    <a:pt x="97012" y="141097"/>
                    <a:pt x="116562" y="141437"/>
                    <a:pt x="128829" y="129589"/>
                  </a:cubicBezTo>
                  <a:cubicBezTo>
                    <a:pt x="141097" y="117740"/>
                    <a:pt x="141437" y="98190"/>
                    <a:pt x="129589" y="85923"/>
                  </a:cubicBezTo>
                  <a:cubicBezTo>
                    <a:pt x="129341" y="85665"/>
                    <a:pt x="129087" y="85412"/>
                    <a:pt x="128829" y="85163"/>
                  </a:cubicBezTo>
                  <a:lnTo>
                    <a:pt x="52336" y="8669"/>
                  </a:lnTo>
                  <a:cubicBezTo>
                    <a:pt x="40068" y="-3180"/>
                    <a:pt x="20519" y="-2840"/>
                    <a:pt x="8669" y="9429"/>
                  </a:cubicBezTo>
                  <a:cubicBezTo>
                    <a:pt x="-2890" y="21396"/>
                    <a:pt x="-2890" y="40369"/>
                    <a:pt x="8669" y="52336"/>
                  </a:cubicBezTo>
                  <a:close/>
                </a:path>
              </a:pathLst>
            </a:custGeom>
            <a:solidFill>
              <a:srgbClr val="FFCC4C"/>
            </a:solidFill>
            <a:ln w="15379" cap="flat">
              <a:noFill/>
              <a:prstDash val="solid"/>
              <a:miter/>
            </a:ln>
          </p:spPr>
          <p:txBody>
            <a:bodyPr rtlCol="0" anchor="ctr"/>
            <a:p>
              <a:endParaRPr lang="en-US" sz="1350"/>
            </a:p>
          </p:txBody>
        </p:sp>
        <p:sp>
          <p:nvSpPr>
            <p:cNvPr id="36" name="Freeform: Shape 35"/>
            <p:cNvSpPr/>
            <p:nvPr/>
          </p:nvSpPr>
          <p:spPr>
            <a:xfrm>
              <a:off x="4019616" y="1640924"/>
              <a:ext cx="137321" cy="137365"/>
            </a:xfrm>
            <a:custGeom>
              <a:avLst/>
              <a:gdLst>
                <a:gd name="connsiteX0" fmla="*/ 30828 w 137321"/>
                <a:gd name="connsiteY0" fmla="*/ 137366 h 137365"/>
                <a:gd name="connsiteX1" fmla="*/ 52662 w 137321"/>
                <a:gd name="connsiteY1" fmla="*/ 128318 h 137365"/>
                <a:gd name="connsiteX2" fmla="*/ 129078 w 137321"/>
                <a:gd name="connsiteY2" fmla="*/ 51886 h 137365"/>
                <a:gd name="connsiteX3" fmla="*/ 127443 w 137321"/>
                <a:gd name="connsiteY3" fmla="*/ 8244 h 137365"/>
                <a:gd name="connsiteX4" fmla="*/ 85412 w 137321"/>
                <a:gd name="connsiteY4" fmla="*/ 8265 h 137365"/>
                <a:gd name="connsiteX5" fmla="*/ 9041 w 137321"/>
                <a:gd name="connsiteY5" fmla="*/ 84651 h 137365"/>
                <a:gd name="connsiteX6" fmla="*/ 9047 w 137321"/>
                <a:gd name="connsiteY6" fmla="*/ 128324 h 137365"/>
                <a:gd name="connsiteX7" fmla="*/ 30875 w 137321"/>
                <a:gd name="connsiteY7" fmla="*/ 137366 h 137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321" h="137365">
                  <a:moveTo>
                    <a:pt x="30828" y="137366"/>
                  </a:moveTo>
                  <a:cubicBezTo>
                    <a:pt x="39018" y="137364"/>
                    <a:pt x="46871" y="134109"/>
                    <a:pt x="52662" y="128318"/>
                  </a:cubicBezTo>
                  <a:lnTo>
                    <a:pt x="129078" y="51886"/>
                  </a:lnTo>
                  <a:cubicBezTo>
                    <a:pt x="140679" y="39383"/>
                    <a:pt x="139947" y="19843"/>
                    <a:pt x="127443" y="8244"/>
                  </a:cubicBezTo>
                  <a:cubicBezTo>
                    <a:pt x="115587" y="-2756"/>
                    <a:pt x="97255" y="-2747"/>
                    <a:pt x="85412" y="8265"/>
                  </a:cubicBezTo>
                  <a:lnTo>
                    <a:pt x="9041" y="84651"/>
                  </a:lnTo>
                  <a:cubicBezTo>
                    <a:pt x="-3016" y="96713"/>
                    <a:pt x="-3013" y="116266"/>
                    <a:pt x="9047" y="128324"/>
                  </a:cubicBezTo>
                  <a:cubicBezTo>
                    <a:pt x="14838" y="134113"/>
                    <a:pt x="22688" y="137364"/>
                    <a:pt x="30875" y="137366"/>
                  </a:cubicBezTo>
                  <a:close/>
                </a:path>
              </a:pathLst>
            </a:custGeom>
            <a:solidFill>
              <a:srgbClr val="FFCC4C"/>
            </a:solidFill>
            <a:ln w="15379" cap="flat">
              <a:noFill/>
              <a:prstDash val="solid"/>
              <a:miter/>
            </a:ln>
          </p:spPr>
          <p:txBody>
            <a:bodyPr rtlCol="0" anchor="ctr"/>
            <a:p>
              <a:endParaRPr lang="en-US" sz="1350"/>
            </a:p>
          </p:txBody>
        </p:sp>
        <p:sp>
          <p:nvSpPr>
            <p:cNvPr id="37" name="Freeform: Shape 36"/>
            <p:cNvSpPr/>
            <p:nvPr/>
          </p:nvSpPr>
          <p:spPr>
            <a:xfrm>
              <a:off x="3086769" y="2036753"/>
              <a:ext cx="169848" cy="61763"/>
            </a:xfrm>
            <a:custGeom>
              <a:avLst/>
              <a:gdLst>
                <a:gd name="connsiteX0" fmla="*/ 138967 w 169848"/>
                <a:gd name="connsiteY0" fmla="*/ 0 h 61763"/>
                <a:gd name="connsiteX1" fmla="*/ 30882 w 169848"/>
                <a:gd name="connsiteY1" fmla="*/ 0 h 61763"/>
                <a:gd name="connsiteX2" fmla="*/ 0 w 169848"/>
                <a:gd name="connsiteY2" fmla="*/ 30882 h 61763"/>
                <a:gd name="connsiteX3" fmla="*/ 30882 w 169848"/>
                <a:gd name="connsiteY3" fmla="*/ 61763 h 61763"/>
                <a:gd name="connsiteX4" fmla="*/ 138967 w 169848"/>
                <a:gd name="connsiteY4" fmla="*/ 61763 h 61763"/>
                <a:gd name="connsiteX5" fmla="*/ 169849 w 169848"/>
                <a:gd name="connsiteY5" fmla="*/ 30882 h 61763"/>
                <a:gd name="connsiteX6" fmla="*/ 138967 w 169848"/>
                <a:gd name="connsiteY6" fmla="*/ 0 h 61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9848" h="61763">
                  <a:moveTo>
                    <a:pt x="138967" y="0"/>
                  </a:moveTo>
                  <a:lnTo>
                    <a:pt x="30882" y="0"/>
                  </a:lnTo>
                  <a:cubicBezTo>
                    <a:pt x="13826" y="0"/>
                    <a:pt x="0" y="13826"/>
                    <a:pt x="0" y="30882"/>
                  </a:cubicBezTo>
                  <a:cubicBezTo>
                    <a:pt x="0" y="47937"/>
                    <a:pt x="13826" y="61763"/>
                    <a:pt x="30882" y="61763"/>
                  </a:cubicBezTo>
                  <a:lnTo>
                    <a:pt x="138967" y="61763"/>
                  </a:lnTo>
                  <a:cubicBezTo>
                    <a:pt x="156023" y="61763"/>
                    <a:pt x="169849" y="47937"/>
                    <a:pt x="169849" y="30882"/>
                  </a:cubicBezTo>
                  <a:cubicBezTo>
                    <a:pt x="169849" y="13826"/>
                    <a:pt x="156023" y="0"/>
                    <a:pt x="138967" y="0"/>
                  </a:cubicBezTo>
                  <a:close/>
                </a:path>
              </a:pathLst>
            </a:custGeom>
            <a:solidFill>
              <a:srgbClr val="FFCC4C"/>
            </a:solidFill>
            <a:ln w="15379" cap="flat">
              <a:noFill/>
              <a:prstDash val="solid"/>
              <a:miter/>
            </a:ln>
          </p:spPr>
          <p:txBody>
            <a:bodyPr rtlCol="0" anchor="ctr"/>
            <a:p>
              <a:endParaRPr lang="en-US" sz="1350"/>
            </a:p>
          </p:txBody>
        </p:sp>
        <p:sp>
          <p:nvSpPr>
            <p:cNvPr id="38" name="Freeform: Shape 37"/>
            <p:cNvSpPr/>
            <p:nvPr/>
          </p:nvSpPr>
          <p:spPr>
            <a:xfrm>
              <a:off x="3252439" y="2361402"/>
              <a:ext cx="139449" cy="139478"/>
            </a:xfrm>
            <a:custGeom>
              <a:avLst/>
              <a:gdLst>
                <a:gd name="connsiteX0" fmla="*/ 86416 w 139449"/>
                <a:gd name="connsiteY0" fmla="*/ 9428 h 139478"/>
                <a:gd name="connsiteX1" fmla="*/ 9985 w 139449"/>
                <a:gd name="connsiteY1" fmla="*/ 85860 h 139478"/>
                <a:gd name="connsiteX2" fmla="*/ 8146 w 139449"/>
                <a:gd name="connsiteY2" fmla="*/ 129494 h 139478"/>
                <a:gd name="connsiteX3" fmla="*/ 51780 w 139449"/>
                <a:gd name="connsiteY3" fmla="*/ 131334 h 139478"/>
                <a:gd name="connsiteX4" fmla="*/ 53589 w 139449"/>
                <a:gd name="connsiteY4" fmla="*/ 129526 h 139478"/>
                <a:gd name="connsiteX5" fmla="*/ 130021 w 139449"/>
                <a:gd name="connsiteY5" fmla="*/ 53094 h 139478"/>
                <a:gd name="connsiteX6" fmla="*/ 130781 w 139449"/>
                <a:gd name="connsiteY6" fmla="*/ 9428 h 139478"/>
                <a:gd name="connsiteX7" fmla="*/ 87114 w 139449"/>
                <a:gd name="connsiteY7" fmla="*/ 8668 h 139478"/>
                <a:gd name="connsiteX8" fmla="*/ 86355 w 139449"/>
                <a:gd name="connsiteY8" fmla="*/ 9428 h 139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9449" h="139478">
                  <a:moveTo>
                    <a:pt x="86416" y="9428"/>
                  </a:moveTo>
                  <a:lnTo>
                    <a:pt x="9985" y="85860"/>
                  </a:lnTo>
                  <a:cubicBezTo>
                    <a:pt x="-2573" y="97402"/>
                    <a:pt x="-3396" y="116937"/>
                    <a:pt x="8146" y="129494"/>
                  </a:cubicBezTo>
                  <a:cubicBezTo>
                    <a:pt x="19686" y="142052"/>
                    <a:pt x="39222" y="142875"/>
                    <a:pt x="51780" y="131334"/>
                  </a:cubicBezTo>
                  <a:cubicBezTo>
                    <a:pt x="52408" y="130757"/>
                    <a:pt x="53012" y="130153"/>
                    <a:pt x="53589" y="129526"/>
                  </a:cubicBezTo>
                  <a:lnTo>
                    <a:pt x="130021" y="53094"/>
                  </a:lnTo>
                  <a:cubicBezTo>
                    <a:pt x="142289" y="41245"/>
                    <a:pt x="142629" y="21696"/>
                    <a:pt x="130781" y="9428"/>
                  </a:cubicBezTo>
                  <a:cubicBezTo>
                    <a:pt x="118932" y="-2840"/>
                    <a:pt x="99382" y="-3180"/>
                    <a:pt x="87114" y="8668"/>
                  </a:cubicBezTo>
                  <a:cubicBezTo>
                    <a:pt x="86857" y="8917"/>
                    <a:pt x="86603" y="9170"/>
                    <a:pt x="86355" y="9428"/>
                  </a:cubicBezTo>
                  <a:close/>
                </a:path>
              </a:pathLst>
            </a:custGeom>
            <a:solidFill>
              <a:srgbClr val="FFCC4C"/>
            </a:solidFill>
            <a:ln w="15379" cap="flat">
              <a:noFill/>
              <a:prstDash val="solid"/>
              <a:miter/>
            </a:ln>
          </p:spPr>
          <p:txBody>
            <a:bodyPr rtlCol="0" anchor="ctr"/>
            <a:p>
              <a:endParaRPr lang="en-US" sz="1350"/>
            </a:p>
          </p:txBody>
        </p:sp>
        <p:sp>
          <p:nvSpPr>
            <p:cNvPr id="39" name="Freeform: Shape 38"/>
            <p:cNvSpPr/>
            <p:nvPr/>
          </p:nvSpPr>
          <p:spPr>
            <a:xfrm>
              <a:off x="4018779" y="2355125"/>
              <a:ext cx="138630" cy="138606"/>
            </a:xfrm>
            <a:custGeom>
              <a:avLst/>
              <a:gdLst>
                <a:gd name="connsiteX0" fmla="*/ 53498 w 138630"/>
                <a:gd name="connsiteY0" fmla="*/ 9854 h 138606"/>
                <a:gd name="connsiteX1" fmla="*/ 9853 w 138630"/>
                <a:gd name="connsiteY1" fmla="*/ 8265 h 138606"/>
                <a:gd name="connsiteX2" fmla="*/ 8266 w 138630"/>
                <a:gd name="connsiteY2" fmla="*/ 51910 h 138606"/>
                <a:gd name="connsiteX3" fmla="*/ 9878 w 138630"/>
                <a:gd name="connsiteY3" fmla="*/ 53520 h 138606"/>
                <a:gd name="connsiteX4" fmla="*/ 86295 w 138630"/>
                <a:gd name="connsiteY4" fmla="*/ 129937 h 138606"/>
                <a:gd name="connsiteX5" fmla="*/ 129961 w 138630"/>
                <a:gd name="connsiteY5" fmla="*/ 129177 h 138606"/>
                <a:gd name="connsiteX6" fmla="*/ 129961 w 138630"/>
                <a:gd name="connsiteY6" fmla="*/ 86270 h 138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630" h="138606">
                  <a:moveTo>
                    <a:pt x="53498" y="9854"/>
                  </a:moveTo>
                  <a:cubicBezTo>
                    <a:pt x="41885" y="-2636"/>
                    <a:pt x="22345" y="-3348"/>
                    <a:pt x="9853" y="8265"/>
                  </a:cubicBezTo>
                  <a:cubicBezTo>
                    <a:pt x="-2637" y="19878"/>
                    <a:pt x="-3348" y="39418"/>
                    <a:pt x="8266" y="51910"/>
                  </a:cubicBezTo>
                  <a:cubicBezTo>
                    <a:pt x="8783" y="52466"/>
                    <a:pt x="9321" y="53003"/>
                    <a:pt x="9878" y="53520"/>
                  </a:cubicBezTo>
                  <a:lnTo>
                    <a:pt x="86295" y="129937"/>
                  </a:lnTo>
                  <a:cubicBezTo>
                    <a:pt x="98562" y="141786"/>
                    <a:pt x="118112" y="141446"/>
                    <a:pt x="129961" y="129177"/>
                  </a:cubicBezTo>
                  <a:cubicBezTo>
                    <a:pt x="141520" y="117210"/>
                    <a:pt x="141520" y="98237"/>
                    <a:pt x="129961" y="86270"/>
                  </a:cubicBezTo>
                  <a:close/>
                </a:path>
              </a:pathLst>
            </a:custGeom>
            <a:solidFill>
              <a:srgbClr val="FFCC4C"/>
            </a:solidFill>
            <a:ln w="15379" cap="flat">
              <a:noFill/>
              <a:prstDash val="solid"/>
              <a:miter/>
            </a:ln>
          </p:spPr>
          <p:txBody>
            <a:bodyPr rtlCol="0" anchor="ctr"/>
            <a:p>
              <a:endParaRPr lang="en-US" sz="1350"/>
            </a:p>
          </p:txBody>
        </p:sp>
        <p:sp>
          <p:nvSpPr>
            <p:cNvPr id="40" name="Freeform: Shape 39"/>
            <p:cNvSpPr/>
            <p:nvPr/>
          </p:nvSpPr>
          <p:spPr>
            <a:xfrm>
              <a:off x="4148323" y="2035703"/>
              <a:ext cx="169848" cy="61763"/>
            </a:xfrm>
            <a:custGeom>
              <a:avLst/>
              <a:gdLst>
                <a:gd name="connsiteX0" fmla="*/ 138967 w 169848"/>
                <a:gd name="connsiteY0" fmla="*/ 0 h 61763"/>
                <a:gd name="connsiteX1" fmla="*/ 30882 w 169848"/>
                <a:gd name="connsiteY1" fmla="*/ 0 h 61763"/>
                <a:gd name="connsiteX2" fmla="*/ 0 w 169848"/>
                <a:gd name="connsiteY2" fmla="*/ 30882 h 61763"/>
                <a:gd name="connsiteX3" fmla="*/ 30882 w 169848"/>
                <a:gd name="connsiteY3" fmla="*/ 61763 h 61763"/>
                <a:gd name="connsiteX4" fmla="*/ 138967 w 169848"/>
                <a:gd name="connsiteY4" fmla="*/ 61763 h 61763"/>
                <a:gd name="connsiteX5" fmla="*/ 169849 w 169848"/>
                <a:gd name="connsiteY5" fmla="*/ 30882 h 61763"/>
                <a:gd name="connsiteX6" fmla="*/ 138967 w 169848"/>
                <a:gd name="connsiteY6" fmla="*/ 0 h 61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9848" h="61763">
                  <a:moveTo>
                    <a:pt x="138967" y="0"/>
                  </a:moveTo>
                  <a:lnTo>
                    <a:pt x="30882" y="0"/>
                  </a:lnTo>
                  <a:cubicBezTo>
                    <a:pt x="13826" y="0"/>
                    <a:pt x="0" y="13826"/>
                    <a:pt x="0" y="30882"/>
                  </a:cubicBezTo>
                  <a:cubicBezTo>
                    <a:pt x="0" y="47937"/>
                    <a:pt x="13826" y="61763"/>
                    <a:pt x="30882" y="61763"/>
                  </a:cubicBezTo>
                  <a:lnTo>
                    <a:pt x="138967" y="61763"/>
                  </a:lnTo>
                  <a:cubicBezTo>
                    <a:pt x="156023" y="61763"/>
                    <a:pt x="169849" y="47937"/>
                    <a:pt x="169849" y="30882"/>
                  </a:cubicBezTo>
                  <a:cubicBezTo>
                    <a:pt x="169849" y="13826"/>
                    <a:pt x="156023" y="0"/>
                    <a:pt x="138967" y="0"/>
                  </a:cubicBezTo>
                  <a:close/>
                </a:path>
              </a:pathLst>
            </a:custGeom>
            <a:solidFill>
              <a:srgbClr val="FFCC4C"/>
            </a:solidFill>
            <a:ln w="15379" cap="flat">
              <a:noFill/>
              <a:prstDash val="solid"/>
              <a:miter/>
            </a:ln>
          </p:spPr>
          <p:txBody>
            <a:bodyPr rtlCol="0" anchor="ctr"/>
            <a:p>
              <a:endParaRPr lang="en-US" sz="1350"/>
            </a:p>
          </p:txBody>
        </p:sp>
      </p:grpSp>
      <p:sp>
        <p:nvSpPr>
          <p:cNvPr id="2" name="Text Box 1"/>
          <p:cNvSpPr txBox="true"/>
          <p:nvPr/>
        </p:nvSpPr>
        <p:spPr>
          <a:xfrm>
            <a:off x="2649855" y="6052185"/>
            <a:ext cx="4959985" cy="128333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false" upright="false">
            <a:spAutoFit/>
          </a:bodyPr>
          <a:p>
            <a:pPr marL="457200" marR="0" indent="-457200" algn="l" defTabSz="2438400" rtl="0" fontAlgn="auto" latinLnBrk="0" hangingPunct="0">
              <a:lnSpc>
                <a:spcPct val="100000"/>
              </a:lnSpc>
              <a:spcBef>
                <a:spcPts val="0"/>
              </a:spcBef>
              <a:spcAft>
                <a:spcPts val="0"/>
              </a:spcAft>
              <a:buClr>
                <a:srgbClr val="151515"/>
              </a:buClr>
              <a:buSzTx/>
              <a:buFont typeface="+mj-lt"/>
              <a:buAutoNum type="arabicPeriod"/>
            </a:pPr>
            <a:r>
              <a:rPr kumimoji="0" lang="zh-CN" altLang="en-US" sz="2400" b="1" i="0" u="none" strike="noStrike" cap="none" spc="0" normalizeH="0" baseline="0">
                <a:ln>
                  <a:noFill/>
                </a:ln>
                <a:solidFill>
                  <a:srgbClr val="5E5E5E"/>
                </a:solidFill>
                <a:effectLst/>
                <a:uFillTx/>
                <a:latin typeface="微软雅黑" panose="020B0503020204020204" charset="-122"/>
                <a:ea typeface="微软雅黑" panose="020B0503020204020204" charset="-122"/>
                <a:cs typeface="+mn-cs"/>
                <a:sym typeface="Helvetica Neue"/>
              </a:rPr>
              <a:t>二元市场</a:t>
            </a:r>
            <a:endParaRPr kumimoji="0" lang="zh-CN" altLang="en-US" sz="2400" b="0" i="0" u="none" strike="noStrike" cap="none" spc="0" normalizeH="0" baseline="0">
              <a:ln>
                <a:noFill/>
              </a:ln>
              <a:solidFill>
                <a:srgbClr val="5E5E5E"/>
              </a:solidFill>
              <a:effectLst/>
              <a:uFillTx/>
              <a:latin typeface="微软雅黑" panose="020B0503020204020204" charset="-122"/>
              <a:ea typeface="微软雅黑" panose="020B0503020204020204" charset="-122"/>
              <a:cs typeface="+mn-cs"/>
              <a:sym typeface="Helvetica Neue"/>
            </a:endParaRPr>
          </a:p>
          <a:p>
            <a:pPr marL="457200" marR="0" indent="-457200" algn="l" defTabSz="2438400" rtl="0" fontAlgn="auto" latinLnBrk="0" hangingPunct="0">
              <a:lnSpc>
                <a:spcPct val="120000"/>
              </a:lnSpc>
              <a:spcBef>
                <a:spcPts val="0"/>
              </a:spcBef>
              <a:spcAft>
                <a:spcPts val="0"/>
              </a:spcAft>
              <a:buClr>
                <a:srgbClr val="151515"/>
              </a:buClr>
              <a:buSzTx/>
              <a:buFont typeface="+mj-lt"/>
              <a:buAutoNum type="arabicPeriod"/>
            </a:pPr>
            <a:r>
              <a:rPr kumimoji="0" lang="zh-CN" altLang="en-US" sz="2400" b="1" i="0" u="none" strike="noStrike" cap="none" spc="0" normalizeH="0" baseline="0">
                <a:ln>
                  <a:noFill/>
                </a:ln>
                <a:solidFill>
                  <a:srgbClr val="5E5E5E"/>
                </a:solidFill>
                <a:effectLst/>
                <a:uFillTx/>
                <a:latin typeface="微软雅黑" panose="020B0503020204020204" charset="-122"/>
                <a:ea typeface="微软雅黑" panose="020B0503020204020204" charset="-122"/>
                <a:cs typeface="+mn-cs"/>
                <a:sym typeface="Helvetica Neue"/>
              </a:rPr>
              <a:t>标量市场</a:t>
            </a:r>
            <a:endParaRPr kumimoji="0" lang="zh-CN" altLang="en-US" sz="2400" b="0" i="0" u="none" strike="noStrike" cap="none" spc="0" normalizeH="0" baseline="0">
              <a:ln>
                <a:noFill/>
              </a:ln>
              <a:solidFill>
                <a:srgbClr val="5E5E5E"/>
              </a:solidFill>
              <a:effectLst/>
              <a:uFillTx/>
              <a:latin typeface="微软雅黑" panose="020B0503020204020204" charset="-122"/>
              <a:ea typeface="微软雅黑" panose="020B0503020204020204" charset="-122"/>
              <a:cs typeface="+mn-cs"/>
              <a:sym typeface="Helvetica Neue"/>
            </a:endParaRPr>
          </a:p>
          <a:p>
            <a:pPr marL="457200" marR="0" indent="-457200" algn="l" defTabSz="2438400" rtl="0" fontAlgn="auto" latinLnBrk="0" hangingPunct="0">
              <a:lnSpc>
                <a:spcPct val="100000"/>
              </a:lnSpc>
              <a:spcBef>
                <a:spcPts val="0"/>
              </a:spcBef>
              <a:spcAft>
                <a:spcPts val="0"/>
              </a:spcAft>
              <a:buClr>
                <a:srgbClr val="151515"/>
              </a:buClr>
              <a:buSzTx/>
              <a:buFont typeface="+mj-lt"/>
              <a:buAutoNum type="arabicPeriod"/>
            </a:pPr>
            <a:r>
              <a:rPr kumimoji="0" lang="zh-CN" altLang="en-US" sz="2400" b="1" i="0" u="none" strike="noStrike" cap="none" spc="0" normalizeH="0" baseline="0">
                <a:ln>
                  <a:noFill/>
                </a:ln>
                <a:solidFill>
                  <a:srgbClr val="5E5E5E"/>
                </a:solidFill>
                <a:effectLst/>
                <a:uFillTx/>
                <a:latin typeface="微软雅黑" panose="020B0503020204020204" charset="-122"/>
                <a:ea typeface="微软雅黑" panose="020B0503020204020204" charset="-122"/>
                <a:cs typeface="+mn-cs"/>
                <a:sym typeface="Helvetica Neue"/>
              </a:rPr>
              <a:t>组合市场</a:t>
            </a:r>
            <a:endParaRPr kumimoji="0" lang="zh-CN" altLang="en-US" sz="2400" b="1" i="0" u="none" strike="noStrike" cap="none" spc="0" normalizeH="0" baseline="0">
              <a:ln>
                <a:noFill/>
              </a:ln>
              <a:solidFill>
                <a:srgbClr val="5E5E5E"/>
              </a:solidFill>
              <a:effectLst/>
              <a:uFillTx/>
              <a:latin typeface="微软雅黑" panose="020B0503020204020204" charset="-122"/>
              <a:ea typeface="微软雅黑" panose="020B0503020204020204" charset="-122"/>
              <a:cs typeface="+mn-cs"/>
              <a:sym typeface="Helvetica Neue"/>
            </a:endParaRPr>
          </a:p>
        </p:txBody>
      </p:sp>
      <p:sp>
        <p:nvSpPr>
          <p:cNvPr id="3" name="Text Box 2"/>
          <p:cNvSpPr txBox="true"/>
          <p:nvPr/>
        </p:nvSpPr>
        <p:spPr>
          <a:xfrm>
            <a:off x="14575155" y="4420870"/>
            <a:ext cx="2831465" cy="53213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false" upright="false">
            <a:spAutoFit/>
          </a:bodyPr>
          <a:p>
            <a:pPr marL="0" marR="0" indent="0" algn="ctr" defTabSz="2438400" rtl="0" fontAlgn="auto" latinLnBrk="0" hangingPunct="0">
              <a:lnSpc>
                <a:spcPct val="100000"/>
              </a:lnSpc>
              <a:spcBef>
                <a:spcPts val="0"/>
              </a:spcBef>
              <a:spcAft>
                <a:spcPts val="0"/>
              </a:spcAft>
              <a:buClrTx/>
              <a:buSzTx/>
              <a:buFontTx/>
              <a:buNone/>
            </a:pPr>
            <a:r>
              <a:rPr kumimoji="0" lang="zh-CN" altLang="en-US" sz="2800" b="1" i="0" u="none" strike="noStrike" cap="none" spc="0" normalizeH="0" baseline="0">
                <a:ln>
                  <a:noFill/>
                </a:ln>
                <a:solidFill>
                  <a:srgbClr val="5E5E5E"/>
                </a:solidFill>
                <a:effectLst/>
                <a:uFillTx/>
                <a:latin typeface="微软雅黑" panose="020B0503020204020204" charset="-122"/>
                <a:ea typeface="微软雅黑" panose="020B0503020204020204" charset="-122"/>
                <a:cs typeface="+mn-cs"/>
                <a:sym typeface="Helvetica Neue"/>
              </a:rPr>
              <a:t>按交易机制分类</a:t>
            </a:r>
            <a:endParaRPr kumimoji="0" lang="zh-CN" altLang="en-US" sz="2800" b="1" i="0" u="none" strike="noStrike" cap="none" spc="0" normalizeH="0" baseline="0">
              <a:ln>
                <a:noFill/>
              </a:ln>
              <a:solidFill>
                <a:srgbClr val="5E5E5E"/>
              </a:solidFill>
              <a:effectLst/>
              <a:uFillTx/>
              <a:latin typeface="微软雅黑" panose="020B0503020204020204" charset="-122"/>
              <a:ea typeface="微软雅黑" panose="020B0503020204020204" charset="-122"/>
              <a:cs typeface="+mn-cs"/>
              <a:sym typeface="Helvetica Neue"/>
            </a:endParaRPr>
          </a:p>
        </p:txBody>
      </p:sp>
      <p:sp>
        <p:nvSpPr>
          <p:cNvPr id="27" name="Text Box 26"/>
          <p:cNvSpPr txBox="true"/>
          <p:nvPr/>
        </p:nvSpPr>
        <p:spPr>
          <a:xfrm>
            <a:off x="12551410" y="5253355"/>
            <a:ext cx="6841490" cy="201993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false" upright="false">
            <a:spAutoFit/>
          </a:bodyPr>
          <a:p>
            <a:pPr marL="457200" marR="0" indent="-457200" algn="l" defTabSz="2438400" rtl="0" fontAlgn="auto" latinLnBrk="0" hangingPunct="0">
              <a:lnSpc>
                <a:spcPct val="130000"/>
              </a:lnSpc>
              <a:spcBef>
                <a:spcPts val="0"/>
              </a:spcBef>
              <a:spcAft>
                <a:spcPts val="0"/>
              </a:spcAft>
              <a:buClrTx/>
              <a:buSzTx/>
              <a:buFont typeface="+mj-lt"/>
              <a:buAutoNum type="arabicPeriod"/>
            </a:pPr>
            <a:r>
              <a:rPr kumimoji="0" lang="zh-CN" altLang="en-US" sz="2400" b="1" i="0" u="none" strike="noStrike" cap="none" spc="0" normalizeH="0" baseline="0">
                <a:ln>
                  <a:noFill/>
                </a:ln>
                <a:solidFill>
                  <a:srgbClr val="5E5E5E"/>
                </a:solidFill>
                <a:effectLst/>
                <a:uFillTx/>
                <a:latin typeface="微软雅黑" panose="020B0503020204020204" charset="-122"/>
                <a:ea typeface="微软雅黑" panose="020B0503020204020204" charset="-122"/>
                <a:cs typeface="微软雅黑" panose="020B0503020204020204" charset="-122"/>
                <a:sym typeface="Helvetica Neue"/>
              </a:rPr>
              <a:t>连续双边拍卖</a:t>
            </a:r>
            <a:endParaRPr kumimoji="0" lang="zh-CN" altLang="en-US" sz="2400" b="0" i="0" u="none" strike="noStrike" cap="none" spc="0" normalizeH="0" baseline="0">
              <a:ln>
                <a:noFill/>
              </a:ln>
              <a:solidFill>
                <a:srgbClr val="5E5E5E"/>
              </a:solidFill>
              <a:effectLst/>
              <a:uFillTx/>
              <a:latin typeface="微软雅黑" panose="020B0503020204020204" charset="-122"/>
              <a:ea typeface="微软雅黑" panose="020B0503020204020204" charset="-122"/>
              <a:cs typeface="微软雅黑" panose="020B0503020204020204" charset="-122"/>
              <a:sym typeface="Helvetica Neue"/>
            </a:endParaRPr>
          </a:p>
          <a:p>
            <a:pPr marL="457200" marR="0" indent="-457200" algn="l" defTabSz="2438400" rtl="0" fontAlgn="auto" latinLnBrk="0" hangingPunct="0">
              <a:lnSpc>
                <a:spcPct val="130000"/>
              </a:lnSpc>
              <a:spcBef>
                <a:spcPts val="0"/>
              </a:spcBef>
              <a:spcAft>
                <a:spcPts val="0"/>
              </a:spcAft>
              <a:buClrTx/>
              <a:buSzTx/>
              <a:buFont typeface="+mj-lt"/>
              <a:buAutoNum type="arabicPeriod"/>
            </a:pPr>
            <a:r>
              <a:rPr kumimoji="0" lang="zh-CN" altLang="en-US" sz="2400" b="1" i="0" u="none" strike="noStrike" cap="none" spc="0" normalizeH="0" baseline="0">
                <a:ln>
                  <a:noFill/>
                </a:ln>
                <a:solidFill>
                  <a:srgbClr val="5E5E5E"/>
                </a:solidFill>
                <a:effectLst/>
                <a:uFillTx/>
                <a:latin typeface="微软雅黑" panose="020B0503020204020204" charset="-122"/>
                <a:ea typeface="微软雅黑" panose="020B0503020204020204" charset="-122"/>
                <a:cs typeface="微软雅黑" panose="020B0503020204020204" charset="-122"/>
                <a:sym typeface="Helvetica Neue"/>
              </a:rPr>
              <a:t>评分规则</a:t>
            </a:r>
            <a:endParaRPr kumimoji="0" lang="zh-CN" altLang="en-US" sz="2400" b="0" i="0" u="none" strike="noStrike" cap="none" spc="0" normalizeH="0" baseline="0">
              <a:ln>
                <a:noFill/>
              </a:ln>
              <a:solidFill>
                <a:srgbClr val="5E5E5E"/>
              </a:solidFill>
              <a:effectLst/>
              <a:uFillTx/>
              <a:latin typeface="微软雅黑" panose="020B0503020204020204" charset="-122"/>
              <a:ea typeface="微软雅黑" panose="020B0503020204020204" charset="-122"/>
              <a:cs typeface="微软雅黑" panose="020B0503020204020204" charset="-122"/>
              <a:sym typeface="Helvetica Neue"/>
            </a:endParaRPr>
          </a:p>
          <a:p>
            <a:pPr marL="800100" marR="0" lvl="1" indent="-342900" algn="l" defTabSz="2438400" rtl="0" fontAlgn="auto" latinLnBrk="0" hangingPunct="0">
              <a:lnSpc>
                <a:spcPct val="130000"/>
              </a:lnSpc>
              <a:spcBef>
                <a:spcPts val="0"/>
              </a:spcBef>
              <a:spcAft>
                <a:spcPts val="0"/>
              </a:spcAft>
              <a:buClrTx/>
              <a:buSzTx/>
              <a:buFont typeface="Arial" panose="02080604020202020204" pitchFamily="34" charset="0"/>
              <a:buChar char="•"/>
            </a:pPr>
            <a:r>
              <a:rPr kumimoji="0" lang="en-US" altLang="zh-CN" sz="2400" b="0" i="0" u="none" strike="noStrike" cap="none" spc="0" normalizeH="0" baseline="0">
                <a:ln>
                  <a:noFill/>
                </a:ln>
                <a:solidFill>
                  <a:srgbClr val="5E5E5E"/>
                </a:solidFill>
                <a:effectLst/>
                <a:uFillTx/>
                <a:latin typeface="微软雅黑" panose="020B0503020204020204" charset="-122"/>
                <a:ea typeface="微软雅黑" panose="020B0503020204020204" charset="-122"/>
                <a:cs typeface="微软雅黑" panose="020B0503020204020204" charset="-122"/>
                <a:sym typeface="Helvetica Neue"/>
              </a:rPr>
              <a:t>Brier</a:t>
            </a:r>
            <a:r>
              <a:rPr kumimoji="0" lang="zh-CN" altLang="en-US" sz="2400" b="0" i="0" u="none" strike="noStrike" cap="none" spc="0" normalizeH="0" baseline="0">
                <a:ln>
                  <a:noFill/>
                </a:ln>
                <a:solidFill>
                  <a:srgbClr val="5E5E5E"/>
                </a:solidFill>
                <a:effectLst/>
                <a:uFillTx/>
                <a:latin typeface="微软雅黑" panose="020B0503020204020204" charset="-122"/>
                <a:ea typeface="微软雅黑" panose="020B0503020204020204" charset="-122"/>
                <a:cs typeface="微软雅黑" panose="020B0503020204020204" charset="-122"/>
                <a:sym typeface="Helvetica Neue"/>
              </a:rPr>
              <a:t>分数</a:t>
            </a:r>
            <a:endParaRPr kumimoji="0" lang="zh-CN" altLang="en-US" sz="2400" b="0" i="0" u="none" strike="noStrike" cap="none" spc="0" normalizeH="0" baseline="0">
              <a:ln>
                <a:noFill/>
              </a:ln>
              <a:solidFill>
                <a:srgbClr val="5E5E5E"/>
              </a:solidFill>
              <a:effectLst/>
              <a:uFillTx/>
              <a:latin typeface="微软雅黑" panose="020B0503020204020204" charset="-122"/>
              <a:ea typeface="微软雅黑" panose="020B0503020204020204" charset="-122"/>
              <a:cs typeface="微软雅黑" panose="020B0503020204020204" charset="-122"/>
              <a:sym typeface="Helvetica Neue"/>
            </a:endParaRPr>
          </a:p>
          <a:p>
            <a:pPr marL="800100" marR="0" lvl="1" indent="-342900" algn="l" defTabSz="2438400" rtl="0" fontAlgn="auto" latinLnBrk="0" hangingPunct="0">
              <a:lnSpc>
                <a:spcPct val="130000"/>
              </a:lnSpc>
              <a:spcBef>
                <a:spcPts val="0"/>
              </a:spcBef>
              <a:spcAft>
                <a:spcPts val="0"/>
              </a:spcAft>
              <a:buClrTx/>
              <a:buSzTx/>
              <a:buFont typeface="Arial" panose="02080604020202020204" pitchFamily="34" charset="0"/>
              <a:buChar char="•"/>
            </a:pPr>
            <a:r>
              <a:rPr kumimoji="0" lang="en-US" altLang="zh-CN" sz="2400" b="0" i="0" u="none" strike="noStrike" cap="none" spc="0" normalizeH="0" baseline="0">
                <a:ln>
                  <a:noFill/>
                </a:ln>
                <a:solidFill>
                  <a:srgbClr val="5E5E5E"/>
                </a:solidFill>
                <a:effectLst/>
                <a:uFillTx/>
                <a:latin typeface="微软雅黑" panose="020B0503020204020204" charset="-122"/>
                <a:ea typeface="微软雅黑" panose="020B0503020204020204" charset="-122"/>
                <a:cs typeface="微软雅黑" panose="020B0503020204020204" charset="-122"/>
                <a:sym typeface="Helvetica Neue"/>
              </a:rPr>
              <a:t>LMSR</a:t>
            </a:r>
            <a:endParaRPr kumimoji="0" lang="en-US" altLang="zh-CN" sz="2400" b="0" i="0" u="none" strike="noStrike" cap="none" spc="0" normalizeH="0" baseline="0">
              <a:ln>
                <a:noFill/>
              </a:ln>
              <a:solidFill>
                <a:srgbClr val="5E5E5E"/>
              </a:solidFill>
              <a:effectLst/>
              <a:uFillTx/>
              <a:latin typeface="微软雅黑" panose="020B0503020204020204" charset="-122"/>
              <a:ea typeface="微软雅黑" panose="020B0503020204020204" charset="-122"/>
              <a:cs typeface="微软雅黑" panose="020B0503020204020204" charset="-122"/>
              <a:sym typeface="Helvetica Neue"/>
            </a:endParaRP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7" name="Изображение" descr="Изображение"/>
          <p:cNvPicPr>
            <a:picLocks noChangeAspect="true"/>
          </p:cNvPicPr>
          <p:nvPr/>
        </p:nvPicPr>
        <p:blipFill>
          <a:blip r:embed="rId1"/>
          <a:stretch>
            <a:fillRect/>
          </a:stretch>
        </p:blipFill>
        <p:spPr>
          <a:xfrm>
            <a:off x="-1" y="4428"/>
            <a:ext cx="24384001" cy="5223544"/>
          </a:xfrm>
          <a:prstGeom prst="rect">
            <a:avLst/>
          </a:prstGeom>
          <a:ln w="12700">
            <a:miter lim="400000"/>
            <a:headEnd/>
            <a:tailEnd/>
          </a:ln>
        </p:spPr>
      </p:pic>
      <p:pic>
        <p:nvPicPr>
          <p:cNvPr id="228" name="Изображение" descr="Изображение"/>
          <p:cNvPicPr>
            <a:picLocks noChangeAspect="true"/>
          </p:cNvPicPr>
          <p:nvPr/>
        </p:nvPicPr>
        <p:blipFill>
          <a:blip r:embed="rId2"/>
          <a:stretch>
            <a:fillRect/>
          </a:stretch>
        </p:blipFill>
        <p:spPr>
          <a:xfrm>
            <a:off x="1491970" y="940539"/>
            <a:ext cx="3301400" cy="809619"/>
          </a:xfrm>
          <a:prstGeom prst="rect">
            <a:avLst/>
          </a:prstGeom>
          <a:ln w="12700">
            <a:miter lim="400000"/>
            <a:headEnd/>
            <a:tailEnd/>
          </a:ln>
        </p:spPr>
      </p:pic>
      <p:sp>
        <p:nvSpPr>
          <p:cNvPr id="157" name="Zeitgeist is an evolving blockchain for prediction markets and futarchy"/>
          <p:cNvSpPr txBox="true"/>
          <p:nvPr/>
        </p:nvSpPr>
        <p:spPr>
          <a:xfrm>
            <a:off x="11350678" y="495935"/>
            <a:ext cx="10926754" cy="932180"/>
          </a:xfrm>
          <a:prstGeom prst="rect">
            <a:avLst/>
          </a:prstGeom>
          <a:ln w="12700">
            <a:miter lim="400000"/>
          </a:ln>
        </p:spPr>
        <p:txBody>
          <a:bodyPr lIns="50800" tIns="50800" rIns="50800" bIns="50800" anchor="ctr">
            <a:spAutoFit/>
          </a:bodyPr>
          <a:lstStyle>
            <a:lvl1pPr algn="l">
              <a:defRPr sz="6000" b="1">
                <a:solidFill>
                  <a:srgbClr val="FFFFFF"/>
                </a:solidFill>
              </a:defRPr>
            </a:lvl1pPr>
          </a:lstStyle>
          <a:p>
            <a:r>
              <a:rPr lang="zh-CN" sz="5400">
                <a:latin typeface="微软雅黑" panose="020B0503020204020204" charset="-122"/>
                <a:ea typeface="微软雅黑" panose="020B0503020204020204" charset="-122"/>
              </a:rPr>
              <a:t>结果分类</a:t>
            </a:r>
            <a:endParaRPr lang="zh-CN" sz="5400">
              <a:latin typeface="微软雅黑" panose="020B0503020204020204" charset="-122"/>
              <a:ea typeface="微软雅黑" panose="020B0503020204020204" charset="-122"/>
            </a:endParaRPr>
          </a:p>
        </p:txBody>
      </p:sp>
      <p:grpSp>
        <p:nvGrpSpPr>
          <p:cNvPr id="21" name="Group 20"/>
          <p:cNvGrpSpPr/>
          <p:nvPr/>
        </p:nvGrpSpPr>
        <p:grpSpPr>
          <a:xfrm>
            <a:off x="886460" y="3237865"/>
            <a:ext cx="6806565" cy="9703435"/>
            <a:chOff x="886519" y="1051560"/>
            <a:chExt cx="3008585" cy="4945380"/>
          </a:xfrm>
        </p:grpSpPr>
        <p:sp>
          <p:nvSpPr>
            <p:cNvPr id="22" name="Shape"/>
            <p:cNvSpPr/>
            <p:nvPr/>
          </p:nvSpPr>
          <p:spPr>
            <a:xfrm>
              <a:off x="2386442" y="4488278"/>
              <a:ext cx="1508662" cy="1508662"/>
            </a:xfrm>
            <a:custGeom>
              <a:avLst/>
              <a:gdLst/>
              <a:ahLst/>
              <a:cxnLst>
                <a:cxn ang="0">
                  <a:pos x="wd2" y="hd2"/>
                </a:cxn>
                <a:cxn ang="5400000">
                  <a:pos x="wd2" y="hd2"/>
                </a:cxn>
                <a:cxn ang="10800000">
                  <a:pos x="wd2" y="hd2"/>
                </a:cxn>
                <a:cxn ang="16200000">
                  <a:pos x="wd2" y="hd2"/>
                </a:cxn>
              </a:cxnLst>
              <a:rect l="0" t="0" r="r" b="b"/>
              <a:pathLst>
                <a:path w="21600" h="21600" extrusionOk="false">
                  <a:moveTo>
                    <a:pt x="2648" y="0"/>
                  </a:moveTo>
                  <a:lnTo>
                    <a:pt x="18952" y="0"/>
                  </a:lnTo>
                  <a:cubicBezTo>
                    <a:pt x="20412" y="0"/>
                    <a:pt x="21600" y="1188"/>
                    <a:pt x="21600" y="2648"/>
                  </a:cubicBezTo>
                  <a:lnTo>
                    <a:pt x="21600" y="18952"/>
                  </a:lnTo>
                  <a:cubicBezTo>
                    <a:pt x="21600" y="20412"/>
                    <a:pt x="20412" y="21600"/>
                    <a:pt x="18952" y="21600"/>
                  </a:cubicBezTo>
                  <a:lnTo>
                    <a:pt x="2648" y="21600"/>
                  </a:lnTo>
                  <a:cubicBezTo>
                    <a:pt x="1188" y="21600"/>
                    <a:pt x="0" y="20412"/>
                    <a:pt x="0" y="18952"/>
                  </a:cubicBezTo>
                  <a:lnTo>
                    <a:pt x="0" y="2648"/>
                  </a:lnTo>
                  <a:cubicBezTo>
                    <a:pt x="0" y="1188"/>
                    <a:pt x="1188" y="0"/>
                    <a:pt x="2648" y="0"/>
                  </a:cubicBezTo>
                  <a:close/>
                </a:path>
              </a:pathLst>
            </a:custGeom>
            <a:solidFill>
              <a:schemeClr val="accent4">
                <a:lumMod val="75000"/>
              </a:schemeClr>
            </a:solidFill>
            <a:ln w="12700">
              <a:miter lim="400000"/>
            </a:ln>
          </p:spPr>
          <p:txBody>
            <a:bodyPr lIns="38100" tIns="38100" rIns="38100" bIns="38100" anchor="ctr"/>
            <a:p>
              <a:pPr>
                <a:defRPr sz="3000">
                  <a:solidFill>
                    <a:srgbClr val="FFFFFF"/>
                  </a:solidFill>
                </a:defRPr>
              </a:pPr>
            </a:p>
          </p:txBody>
        </p:sp>
        <p:sp>
          <p:nvSpPr>
            <p:cNvPr id="23" name="Shape"/>
            <p:cNvSpPr/>
            <p:nvPr/>
          </p:nvSpPr>
          <p:spPr>
            <a:xfrm>
              <a:off x="886519" y="1051560"/>
              <a:ext cx="2560063" cy="2064945"/>
            </a:xfrm>
            <a:custGeom>
              <a:avLst/>
              <a:gdLst/>
              <a:ahLst/>
              <a:cxnLst>
                <a:cxn ang="0">
                  <a:pos x="wd2" y="hd2"/>
                </a:cxn>
                <a:cxn ang="5400000">
                  <a:pos x="wd2" y="hd2"/>
                </a:cxn>
                <a:cxn ang="10800000">
                  <a:pos x="wd2" y="hd2"/>
                </a:cxn>
                <a:cxn ang="16200000">
                  <a:pos x="wd2" y="hd2"/>
                </a:cxn>
              </a:cxnLst>
              <a:rect l="0" t="0" r="r" b="b"/>
              <a:pathLst>
                <a:path w="21600" h="21600" extrusionOk="false">
                  <a:moveTo>
                    <a:pt x="17619" y="4417"/>
                  </a:moveTo>
                  <a:lnTo>
                    <a:pt x="5050" y="4417"/>
                  </a:lnTo>
                  <a:lnTo>
                    <a:pt x="5050" y="1234"/>
                  </a:lnTo>
                  <a:cubicBezTo>
                    <a:pt x="5050" y="548"/>
                    <a:pt x="4608" y="0"/>
                    <a:pt x="4055" y="0"/>
                  </a:cubicBezTo>
                  <a:lnTo>
                    <a:pt x="995" y="0"/>
                  </a:lnTo>
                  <a:cubicBezTo>
                    <a:pt x="442" y="0"/>
                    <a:pt x="0" y="548"/>
                    <a:pt x="0" y="1234"/>
                  </a:cubicBezTo>
                  <a:lnTo>
                    <a:pt x="0" y="5027"/>
                  </a:lnTo>
                  <a:cubicBezTo>
                    <a:pt x="0" y="5712"/>
                    <a:pt x="442" y="6261"/>
                    <a:pt x="995" y="6261"/>
                  </a:cubicBezTo>
                  <a:lnTo>
                    <a:pt x="1843" y="6261"/>
                  </a:lnTo>
                  <a:lnTo>
                    <a:pt x="1843" y="20320"/>
                  </a:lnTo>
                  <a:cubicBezTo>
                    <a:pt x="1843" y="21036"/>
                    <a:pt x="2310" y="21600"/>
                    <a:pt x="2875" y="21600"/>
                  </a:cubicBezTo>
                  <a:lnTo>
                    <a:pt x="21600" y="21600"/>
                  </a:lnTo>
                  <a:lnTo>
                    <a:pt x="21600" y="9338"/>
                  </a:lnTo>
                  <a:cubicBezTo>
                    <a:pt x="21600" y="6626"/>
                    <a:pt x="19818" y="4417"/>
                    <a:pt x="17619" y="4417"/>
                  </a:cubicBezTo>
                  <a:close/>
                  <a:moveTo>
                    <a:pt x="4595" y="4463"/>
                  </a:moveTo>
                  <a:cubicBezTo>
                    <a:pt x="4595" y="5149"/>
                    <a:pt x="4153" y="5697"/>
                    <a:pt x="3600" y="5697"/>
                  </a:cubicBezTo>
                  <a:lnTo>
                    <a:pt x="1450" y="5697"/>
                  </a:lnTo>
                  <a:cubicBezTo>
                    <a:pt x="897" y="5697"/>
                    <a:pt x="455" y="5149"/>
                    <a:pt x="455" y="4463"/>
                  </a:cubicBezTo>
                  <a:lnTo>
                    <a:pt x="455" y="1797"/>
                  </a:lnTo>
                  <a:cubicBezTo>
                    <a:pt x="455" y="1112"/>
                    <a:pt x="897" y="564"/>
                    <a:pt x="1450" y="564"/>
                  </a:cubicBezTo>
                  <a:lnTo>
                    <a:pt x="3600" y="564"/>
                  </a:lnTo>
                  <a:cubicBezTo>
                    <a:pt x="4153" y="564"/>
                    <a:pt x="4595" y="1112"/>
                    <a:pt x="4595" y="1797"/>
                  </a:cubicBezTo>
                  <a:lnTo>
                    <a:pt x="4595" y="4463"/>
                  </a:lnTo>
                  <a:close/>
                </a:path>
              </a:pathLst>
            </a:custGeom>
            <a:solidFill>
              <a:schemeClr val="accent4"/>
            </a:solidFill>
            <a:ln w="12700">
              <a:miter lim="400000"/>
            </a:ln>
          </p:spPr>
          <p:txBody>
            <a:bodyPr lIns="38100" tIns="38100" rIns="38100" bIns="38100" anchor="ctr"/>
            <a:p>
              <a:pPr>
                <a:defRPr sz="3000">
                  <a:solidFill>
                    <a:srgbClr val="FFFFFF"/>
                  </a:solidFill>
                </a:defRPr>
              </a:pPr>
            </a:p>
          </p:txBody>
        </p:sp>
        <p:sp>
          <p:nvSpPr>
            <p:cNvPr id="24" name="Shape"/>
            <p:cNvSpPr/>
            <p:nvPr/>
          </p:nvSpPr>
          <p:spPr>
            <a:xfrm>
              <a:off x="1265141" y="2041800"/>
              <a:ext cx="2494539" cy="3831363"/>
            </a:xfrm>
            <a:custGeom>
              <a:avLst/>
              <a:gdLst/>
              <a:ahLst/>
              <a:cxnLst>
                <a:cxn ang="0">
                  <a:pos x="wd2" y="hd2"/>
                </a:cxn>
                <a:cxn ang="5400000">
                  <a:pos x="wd2" y="hd2"/>
                </a:cxn>
                <a:cxn ang="10800000">
                  <a:pos x="wd2" y="hd2"/>
                </a:cxn>
                <a:cxn ang="16200000">
                  <a:pos x="wd2" y="hd2"/>
                </a:cxn>
              </a:cxnLst>
              <a:rect l="0" t="0" r="r" b="b"/>
              <a:pathLst>
                <a:path w="21600" h="21600" extrusionOk="false">
                  <a:moveTo>
                    <a:pt x="20579" y="21600"/>
                  </a:moveTo>
                  <a:lnTo>
                    <a:pt x="1021" y="21600"/>
                  </a:lnTo>
                  <a:cubicBezTo>
                    <a:pt x="454" y="21600"/>
                    <a:pt x="0" y="21304"/>
                    <a:pt x="0" y="20935"/>
                  </a:cubicBezTo>
                  <a:lnTo>
                    <a:pt x="0" y="665"/>
                  </a:lnTo>
                  <a:cubicBezTo>
                    <a:pt x="0" y="296"/>
                    <a:pt x="454" y="0"/>
                    <a:pt x="1021" y="0"/>
                  </a:cubicBezTo>
                  <a:lnTo>
                    <a:pt x="20579" y="0"/>
                  </a:lnTo>
                  <a:cubicBezTo>
                    <a:pt x="21146" y="0"/>
                    <a:pt x="21600" y="296"/>
                    <a:pt x="21600" y="665"/>
                  </a:cubicBezTo>
                  <a:lnTo>
                    <a:pt x="21600" y="20935"/>
                  </a:lnTo>
                  <a:cubicBezTo>
                    <a:pt x="21600" y="21304"/>
                    <a:pt x="21146" y="21600"/>
                    <a:pt x="20579" y="21600"/>
                  </a:cubicBezTo>
                  <a:close/>
                </a:path>
              </a:pathLst>
            </a:custGeom>
            <a:solidFill>
              <a:schemeClr val="bg1"/>
            </a:solidFill>
            <a:ln w="12700">
              <a:miter lim="400000"/>
            </a:ln>
            <a:effectLst>
              <a:outerShdw blurRad="50800" dist="38100" dir="2700000" algn="tl" rotWithShape="0">
                <a:prstClr val="black">
                  <a:alpha val="40000"/>
                </a:prstClr>
              </a:outerShdw>
            </a:effectLst>
          </p:spPr>
          <p:txBody>
            <a:bodyPr lIns="38100" tIns="38100" rIns="38100" bIns="38100" anchor="ctr"/>
            <a:p>
              <a:pPr>
                <a:defRPr sz="3000">
                  <a:solidFill>
                    <a:srgbClr val="FFFFFF"/>
                  </a:solidFill>
                </a:defRPr>
              </a:pPr>
            </a:p>
          </p:txBody>
        </p:sp>
        <p:sp>
          <p:nvSpPr>
            <p:cNvPr id="28" name="TextBox 11"/>
            <p:cNvSpPr txBox="true"/>
            <p:nvPr/>
          </p:nvSpPr>
          <p:spPr>
            <a:xfrm>
              <a:off x="1413569" y="1605976"/>
              <a:ext cx="1749892" cy="328807"/>
            </a:xfrm>
            <a:prstGeom prst="rect">
              <a:avLst/>
            </a:prstGeom>
            <a:noFill/>
          </p:spPr>
          <p:txBody>
            <a:bodyPr wrap="square" lIns="0" rIns="0" rtlCol="0" anchor="ctr">
              <a:spAutoFit/>
            </a:bodyPr>
            <a:p>
              <a:r>
                <a:rPr lang="zh-CN" altLang="en-US" sz="3600" b="1" noProof="1">
                  <a:ea typeface="宋体" charset="0"/>
                </a:rPr>
                <a:t>二元市场</a:t>
              </a:r>
              <a:endParaRPr lang="zh-CN" altLang="en-US" sz="3600" b="1" noProof="1">
                <a:ea typeface="宋体" charset="0"/>
              </a:endParaRPr>
            </a:p>
          </p:txBody>
        </p:sp>
        <p:sp>
          <p:nvSpPr>
            <p:cNvPr id="29" name="TextBox 12"/>
            <p:cNvSpPr txBox="true"/>
            <p:nvPr/>
          </p:nvSpPr>
          <p:spPr>
            <a:xfrm>
              <a:off x="1513927" y="2232863"/>
              <a:ext cx="1921794" cy="1567984"/>
            </a:xfrm>
            <a:prstGeom prst="rect">
              <a:avLst/>
            </a:prstGeom>
            <a:noFill/>
          </p:spPr>
          <p:txBody>
            <a:bodyPr wrap="square" lIns="0" rIns="0" rtlCol="0" anchor="t">
              <a:spAutoFit/>
            </a:bodyPr>
            <a:p>
              <a:pPr algn="just">
                <a:spcAft>
                  <a:spcPts val="1200"/>
                </a:spcAft>
              </a:pPr>
              <a:r>
                <a:rPr lang="zh-CN" altLang="en-US" b="1" noProof="1">
                  <a:solidFill>
                    <a:schemeClr val="tx1">
                      <a:lumMod val="65000"/>
                      <a:lumOff val="35000"/>
                    </a:schemeClr>
                  </a:solidFill>
                  <a:ea typeface="宋体" charset="0"/>
                </a:rPr>
                <a:t>结果只有两种可能的预测市场。</a:t>
              </a:r>
              <a:endParaRPr lang="zh-CN" altLang="en-US" noProof="1">
                <a:solidFill>
                  <a:schemeClr val="tx1">
                    <a:lumMod val="65000"/>
                    <a:lumOff val="35000"/>
                  </a:schemeClr>
                </a:solidFill>
                <a:ea typeface="宋体" charset="0"/>
              </a:endParaRPr>
            </a:p>
            <a:p>
              <a:pPr algn="just">
                <a:spcAft>
                  <a:spcPts val="1200"/>
                </a:spcAft>
              </a:pPr>
              <a:endParaRPr lang="zh-CN" altLang="en-US" noProof="1">
                <a:solidFill>
                  <a:schemeClr val="tx1">
                    <a:lumMod val="65000"/>
                    <a:lumOff val="35000"/>
                  </a:schemeClr>
                </a:solidFill>
                <a:ea typeface="宋体" charset="0"/>
              </a:endParaRPr>
            </a:p>
            <a:p>
              <a:pPr algn="just">
                <a:spcAft>
                  <a:spcPts val="1200"/>
                </a:spcAft>
              </a:pPr>
              <a:r>
                <a:rPr lang="zh-CN" altLang="en-US" noProof="1">
                  <a:solidFill>
                    <a:schemeClr val="tx1">
                      <a:lumMod val="65000"/>
                      <a:lumOff val="35000"/>
                    </a:schemeClr>
                  </a:solidFill>
                  <a:ea typeface="宋体" charset="0"/>
                </a:rPr>
                <a:t>乔拜登是否会获得美国总统？</a:t>
              </a:r>
              <a:endParaRPr lang="zh-CN" altLang="en-US" noProof="1">
                <a:solidFill>
                  <a:schemeClr val="tx1">
                    <a:lumMod val="65000"/>
                    <a:lumOff val="35000"/>
                  </a:schemeClr>
                </a:solidFill>
                <a:ea typeface="宋体" charset="0"/>
              </a:endParaRPr>
            </a:p>
            <a:p>
              <a:pPr algn="just">
                <a:spcAft>
                  <a:spcPts val="1200"/>
                </a:spcAft>
              </a:pPr>
              <a:r>
                <a:rPr lang="en-US" altLang="zh-CN" noProof="1">
                  <a:solidFill>
                    <a:schemeClr val="tx1">
                      <a:lumMod val="65000"/>
                      <a:lumOff val="35000"/>
                    </a:schemeClr>
                  </a:solidFill>
                  <a:ea typeface="宋体" charset="0"/>
                </a:rPr>
                <a:t>	—— </a:t>
              </a:r>
              <a:r>
                <a:rPr lang="zh-CN" altLang="en-US" noProof="1">
                  <a:solidFill>
                    <a:schemeClr val="tx1">
                      <a:lumMod val="65000"/>
                      <a:lumOff val="35000"/>
                    </a:schemeClr>
                  </a:solidFill>
                  <a:ea typeface="宋体" charset="0"/>
                </a:rPr>
                <a:t>是</a:t>
              </a:r>
              <a:r>
                <a:rPr lang="en-US" altLang="zh-CN" noProof="1">
                  <a:solidFill>
                    <a:schemeClr val="tx1">
                      <a:lumMod val="65000"/>
                      <a:lumOff val="35000"/>
                    </a:schemeClr>
                  </a:solidFill>
                  <a:ea typeface="宋体" charset="0"/>
                </a:rPr>
                <a:t>/</a:t>
              </a:r>
              <a:r>
                <a:rPr lang="zh-CN" altLang="en-US" noProof="1">
                  <a:solidFill>
                    <a:schemeClr val="tx1">
                      <a:lumMod val="65000"/>
                      <a:lumOff val="35000"/>
                    </a:schemeClr>
                  </a:solidFill>
                  <a:ea typeface="宋体" charset="0"/>
                </a:rPr>
                <a:t>否</a:t>
              </a:r>
              <a:endParaRPr lang="zh-CN" altLang="en-US" noProof="1">
                <a:solidFill>
                  <a:schemeClr val="tx1">
                    <a:lumMod val="65000"/>
                    <a:lumOff val="35000"/>
                  </a:schemeClr>
                </a:solidFill>
                <a:ea typeface="宋体" charset="0"/>
              </a:endParaRPr>
            </a:p>
            <a:p>
              <a:pPr algn="just">
                <a:spcAft>
                  <a:spcPts val="1200"/>
                </a:spcAft>
              </a:pPr>
              <a:endParaRPr lang="zh-CN" altLang="en-US" noProof="1">
                <a:solidFill>
                  <a:schemeClr val="tx1">
                    <a:lumMod val="65000"/>
                    <a:lumOff val="35000"/>
                  </a:schemeClr>
                </a:solidFill>
                <a:ea typeface="宋体" charset="0"/>
              </a:endParaRPr>
            </a:p>
            <a:p>
              <a:pPr algn="just">
                <a:spcAft>
                  <a:spcPts val="1200"/>
                </a:spcAft>
              </a:pPr>
              <a:endParaRPr lang="zh-CN" altLang="en-US" noProof="1">
                <a:solidFill>
                  <a:schemeClr val="tx1">
                    <a:lumMod val="65000"/>
                    <a:lumOff val="35000"/>
                  </a:schemeClr>
                </a:solidFill>
                <a:ea typeface="宋体" charset="0"/>
              </a:endParaRPr>
            </a:p>
          </p:txBody>
        </p:sp>
        <p:pic>
          <p:nvPicPr>
            <p:cNvPr id="30" name="Graphic 17" descr="Bullseye with solid fill"/>
            <p:cNvPicPr>
              <a:picLocks noChangeAspect="true"/>
            </p:cNvPicPr>
            <p:nvPr/>
          </p:nvPicPr>
          <p:blipFill>
            <a:blip r:embed="rId3" cstate="print">
              <a:extLst>
                <a:ext uri="{28A0092B-C50C-407E-A947-70E740481C1C}">
                  <a14:useLocalDpi xmlns:a14="http://schemas.microsoft.com/office/drawing/2010/main" val="false"/>
                </a:ext>
                <a:ext uri="{96DAC541-7B7A-43D3-8B79-37D633B846F1}">
                  <asvg:svgBlip xmlns:asvg="http://schemas.microsoft.com/office/drawing/2016/SVG/main" r:embed="rId4"/>
                </a:ext>
              </a:extLst>
            </a:blip>
            <a:stretch>
              <a:fillRect/>
            </a:stretch>
          </p:blipFill>
          <p:spPr>
            <a:xfrm>
              <a:off x="989234" y="1158190"/>
              <a:ext cx="395446" cy="395446"/>
            </a:xfrm>
            <a:prstGeom prst="rect">
              <a:avLst/>
            </a:prstGeom>
          </p:spPr>
        </p:pic>
      </p:grpSp>
      <p:grpSp>
        <p:nvGrpSpPr>
          <p:cNvPr id="31" name="Group 30"/>
          <p:cNvGrpSpPr/>
          <p:nvPr/>
        </p:nvGrpSpPr>
        <p:grpSpPr>
          <a:xfrm>
            <a:off x="16204565" y="3238500"/>
            <a:ext cx="6774815" cy="9703435"/>
            <a:chOff x="8311429" y="1051560"/>
            <a:chExt cx="2994052" cy="4945380"/>
          </a:xfrm>
        </p:grpSpPr>
        <p:sp>
          <p:nvSpPr>
            <p:cNvPr id="32" name="Shape"/>
            <p:cNvSpPr/>
            <p:nvPr/>
          </p:nvSpPr>
          <p:spPr>
            <a:xfrm>
              <a:off x="9796789" y="4488278"/>
              <a:ext cx="1508692" cy="1508662"/>
            </a:xfrm>
            <a:custGeom>
              <a:avLst/>
              <a:gdLst/>
              <a:ahLst/>
              <a:cxnLst>
                <a:cxn ang="0">
                  <a:pos x="wd2" y="hd2"/>
                </a:cxn>
                <a:cxn ang="5400000">
                  <a:pos x="wd2" y="hd2"/>
                </a:cxn>
                <a:cxn ang="10800000">
                  <a:pos x="wd2" y="hd2"/>
                </a:cxn>
                <a:cxn ang="16200000">
                  <a:pos x="wd2" y="hd2"/>
                </a:cxn>
              </a:cxnLst>
              <a:rect l="0" t="0" r="r" b="b"/>
              <a:pathLst>
                <a:path w="21579" h="21600" extrusionOk="false">
                  <a:moveTo>
                    <a:pt x="2645" y="0"/>
                  </a:moveTo>
                  <a:lnTo>
                    <a:pt x="18934" y="0"/>
                  </a:lnTo>
                  <a:cubicBezTo>
                    <a:pt x="20392" y="0"/>
                    <a:pt x="21579" y="1188"/>
                    <a:pt x="21579" y="2648"/>
                  </a:cubicBezTo>
                  <a:lnTo>
                    <a:pt x="21579" y="18952"/>
                  </a:lnTo>
                  <a:cubicBezTo>
                    <a:pt x="21579" y="20412"/>
                    <a:pt x="20392" y="21600"/>
                    <a:pt x="18934" y="21600"/>
                  </a:cubicBezTo>
                  <a:lnTo>
                    <a:pt x="2645" y="21600"/>
                  </a:lnTo>
                  <a:cubicBezTo>
                    <a:pt x="1187" y="21600"/>
                    <a:pt x="0" y="20412"/>
                    <a:pt x="0" y="18952"/>
                  </a:cubicBezTo>
                  <a:lnTo>
                    <a:pt x="0" y="2648"/>
                  </a:lnTo>
                  <a:cubicBezTo>
                    <a:pt x="-21" y="1188"/>
                    <a:pt x="1166" y="0"/>
                    <a:pt x="2645" y="0"/>
                  </a:cubicBezTo>
                  <a:close/>
                </a:path>
              </a:pathLst>
            </a:custGeom>
            <a:solidFill>
              <a:schemeClr val="accent3">
                <a:lumMod val="75000"/>
              </a:schemeClr>
            </a:solidFill>
            <a:ln w="12700">
              <a:miter lim="400000"/>
            </a:ln>
          </p:spPr>
          <p:txBody>
            <a:bodyPr lIns="38100" tIns="38100" rIns="38100" bIns="38100" anchor="ctr"/>
            <a:p>
              <a:pPr>
                <a:defRPr sz="3000">
                  <a:solidFill>
                    <a:srgbClr val="FFFFFF"/>
                  </a:solidFill>
                </a:defRPr>
              </a:pPr>
            </a:p>
          </p:txBody>
        </p:sp>
        <p:sp>
          <p:nvSpPr>
            <p:cNvPr id="33" name="Shape"/>
            <p:cNvSpPr/>
            <p:nvPr/>
          </p:nvSpPr>
          <p:spPr>
            <a:xfrm>
              <a:off x="8311429" y="1051560"/>
              <a:ext cx="2560063" cy="2064945"/>
            </a:xfrm>
            <a:custGeom>
              <a:avLst/>
              <a:gdLst/>
              <a:ahLst/>
              <a:cxnLst>
                <a:cxn ang="0">
                  <a:pos x="wd2" y="hd2"/>
                </a:cxn>
                <a:cxn ang="5400000">
                  <a:pos x="wd2" y="hd2"/>
                </a:cxn>
                <a:cxn ang="10800000">
                  <a:pos x="wd2" y="hd2"/>
                </a:cxn>
                <a:cxn ang="16200000">
                  <a:pos x="wd2" y="hd2"/>
                </a:cxn>
              </a:cxnLst>
              <a:rect l="0" t="0" r="r" b="b"/>
              <a:pathLst>
                <a:path w="21600" h="21600" extrusionOk="false">
                  <a:moveTo>
                    <a:pt x="17619" y="4417"/>
                  </a:moveTo>
                  <a:lnTo>
                    <a:pt x="5050" y="4417"/>
                  </a:lnTo>
                  <a:lnTo>
                    <a:pt x="5050" y="1234"/>
                  </a:lnTo>
                  <a:cubicBezTo>
                    <a:pt x="5050" y="548"/>
                    <a:pt x="4608" y="0"/>
                    <a:pt x="4055" y="0"/>
                  </a:cubicBezTo>
                  <a:lnTo>
                    <a:pt x="995" y="0"/>
                  </a:lnTo>
                  <a:cubicBezTo>
                    <a:pt x="442" y="0"/>
                    <a:pt x="0" y="548"/>
                    <a:pt x="0" y="1234"/>
                  </a:cubicBezTo>
                  <a:lnTo>
                    <a:pt x="0" y="5027"/>
                  </a:lnTo>
                  <a:cubicBezTo>
                    <a:pt x="0" y="5712"/>
                    <a:pt x="442" y="6261"/>
                    <a:pt x="995" y="6261"/>
                  </a:cubicBezTo>
                  <a:lnTo>
                    <a:pt x="1843" y="6261"/>
                  </a:lnTo>
                  <a:lnTo>
                    <a:pt x="1843" y="20320"/>
                  </a:lnTo>
                  <a:cubicBezTo>
                    <a:pt x="1843" y="21036"/>
                    <a:pt x="2310" y="21600"/>
                    <a:pt x="2875" y="21600"/>
                  </a:cubicBezTo>
                  <a:lnTo>
                    <a:pt x="21600" y="21600"/>
                  </a:lnTo>
                  <a:lnTo>
                    <a:pt x="21600" y="9338"/>
                  </a:lnTo>
                  <a:cubicBezTo>
                    <a:pt x="21600" y="6626"/>
                    <a:pt x="19818" y="4417"/>
                    <a:pt x="17619" y="4417"/>
                  </a:cubicBezTo>
                  <a:close/>
                  <a:moveTo>
                    <a:pt x="4583" y="4463"/>
                  </a:moveTo>
                  <a:cubicBezTo>
                    <a:pt x="4583" y="5149"/>
                    <a:pt x="4141" y="5697"/>
                    <a:pt x="3588" y="5697"/>
                  </a:cubicBezTo>
                  <a:lnTo>
                    <a:pt x="1438" y="5697"/>
                  </a:lnTo>
                  <a:cubicBezTo>
                    <a:pt x="885" y="5697"/>
                    <a:pt x="442" y="5149"/>
                    <a:pt x="442" y="4463"/>
                  </a:cubicBezTo>
                  <a:lnTo>
                    <a:pt x="442" y="1797"/>
                  </a:lnTo>
                  <a:cubicBezTo>
                    <a:pt x="442" y="1112"/>
                    <a:pt x="885" y="564"/>
                    <a:pt x="1438" y="564"/>
                  </a:cubicBezTo>
                  <a:lnTo>
                    <a:pt x="3588" y="564"/>
                  </a:lnTo>
                  <a:cubicBezTo>
                    <a:pt x="4141" y="564"/>
                    <a:pt x="4583" y="1112"/>
                    <a:pt x="4583" y="1797"/>
                  </a:cubicBezTo>
                  <a:lnTo>
                    <a:pt x="4583" y="4463"/>
                  </a:lnTo>
                  <a:close/>
                </a:path>
              </a:pathLst>
            </a:custGeom>
            <a:solidFill>
              <a:schemeClr val="accent3"/>
            </a:solidFill>
            <a:ln w="12700">
              <a:miter lim="400000"/>
            </a:ln>
          </p:spPr>
          <p:txBody>
            <a:bodyPr lIns="38100" tIns="38100" rIns="38100" bIns="38100" anchor="ctr"/>
            <a:p>
              <a:pPr>
                <a:defRPr sz="3000">
                  <a:solidFill>
                    <a:srgbClr val="FFFFFF"/>
                  </a:solidFill>
                </a:defRPr>
              </a:pPr>
            </a:p>
          </p:txBody>
        </p:sp>
        <p:sp>
          <p:nvSpPr>
            <p:cNvPr id="34" name="Shape"/>
            <p:cNvSpPr/>
            <p:nvPr/>
          </p:nvSpPr>
          <p:spPr>
            <a:xfrm>
              <a:off x="8675488" y="2041800"/>
              <a:ext cx="2494539" cy="3831363"/>
            </a:xfrm>
            <a:custGeom>
              <a:avLst/>
              <a:gdLst/>
              <a:ahLst/>
              <a:cxnLst>
                <a:cxn ang="0">
                  <a:pos x="wd2" y="hd2"/>
                </a:cxn>
                <a:cxn ang="5400000">
                  <a:pos x="wd2" y="hd2"/>
                </a:cxn>
                <a:cxn ang="10800000">
                  <a:pos x="wd2" y="hd2"/>
                </a:cxn>
                <a:cxn ang="16200000">
                  <a:pos x="wd2" y="hd2"/>
                </a:cxn>
              </a:cxnLst>
              <a:rect l="0" t="0" r="r" b="b"/>
              <a:pathLst>
                <a:path w="21600" h="21600" extrusionOk="false">
                  <a:moveTo>
                    <a:pt x="20579" y="21600"/>
                  </a:moveTo>
                  <a:lnTo>
                    <a:pt x="1021" y="21600"/>
                  </a:lnTo>
                  <a:cubicBezTo>
                    <a:pt x="454" y="21600"/>
                    <a:pt x="0" y="21304"/>
                    <a:pt x="0" y="20935"/>
                  </a:cubicBezTo>
                  <a:lnTo>
                    <a:pt x="0" y="665"/>
                  </a:lnTo>
                  <a:cubicBezTo>
                    <a:pt x="0" y="296"/>
                    <a:pt x="454" y="0"/>
                    <a:pt x="1021" y="0"/>
                  </a:cubicBezTo>
                  <a:lnTo>
                    <a:pt x="20579" y="0"/>
                  </a:lnTo>
                  <a:cubicBezTo>
                    <a:pt x="21146" y="0"/>
                    <a:pt x="21600" y="296"/>
                    <a:pt x="21600" y="665"/>
                  </a:cubicBezTo>
                  <a:lnTo>
                    <a:pt x="21600" y="20935"/>
                  </a:lnTo>
                  <a:cubicBezTo>
                    <a:pt x="21600" y="21304"/>
                    <a:pt x="21146" y="21600"/>
                    <a:pt x="20579" y="21600"/>
                  </a:cubicBezTo>
                  <a:close/>
                </a:path>
              </a:pathLst>
            </a:custGeom>
            <a:solidFill>
              <a:schemeClr val="bg1"/>
            </a:solidFill>
            <a:ln w="12700">
              <a:miter lim="400000"/>
            </a:ln>
            <a:effectLst>
              <a:outerShdw blurRad="50800" dist="38100" dir="2700000" algn="tl" rotWithShape="0">
                <a:prstClr val="black">
                  <a:alpha val="40000"/>
                </a:prstClr>
              </a:outerShdw>
            </a:effectLst>
          </p:spPr>
          <p:txBody>
            <a:bodyPr lIns="38100" tIns="38100" rIns="38100" bIns="38100" anchor="ctr"/>
            <a:p>
              <a:pPr>
                <a:defRPr sz="3000">
                  <a:solidFill>
                    <a:srgbClr val="FFFFFF"/>
                  </a:solidFill>
                </a:defRPr>
              </a:pPr>
            </a:p>
          </p:txBody>
        </p:sp>
        <p:sp>
          <p:nvSpPr>
            <p:cNvPr id="35" name="TextBox 15"/>
            <p:cNvSpPr txBox="true"/>
            <p:nvPr/>
          </p:nvSpPr>
          <p:spPr>
            <a:xfrm>
              <a:off x="8838479" y="1605976"/>
              <a:ext cx="1749892" cy="328807"/>
            </a:xfrm>
            <a:prstGeom prst="rect">
              <a:avLst/>
            </a:prstGeom>
            <a:noFill/>
          </p:spPr>
          <p:txBody>
            <a:bodyPr wrap="square" lIns="0" rIns="0" rtlCol="0" anchor="ctr">
              <a:spAutoFit/>
            </a:bodyPr>
            <a:p>
              <a:r>
                <a:rPr lang="zh-CN" altLang="en-US" sz="3600" b="1" noProof="1">
                  <a:ea typeface="宋体" charset="0"/>
                </a:rPr>
                <a:t>组合市场</a:t>
              </a:r>
              <a:endParaRPr lang="zh-CN" altLang="en-US" sz="3600" b="1" noProof="1">
                <a:ea typeface="宋体" charset="0"/>
              </a:endParaRPr>
            </a:p>
          </p:txBody>
        </p:sp>
        <p:sp>
          <p:nvSpPr>
            <p:cNvPr id="36" name="TextBox 16"/>
            <p:cNvSpPr txBox="true"/>
            <p:nvPr/>
          </p:nvSpPr>
          <p:spPr>
            <a:xfrm>
              <a:off x="8763806" y="2232807"/>
              <a:ext cx="2327553" cy="1034643"/>
            </a:xfrm>
            <a:prstGeom prst="rect">
              <a:avLst/>
            </a:prstGeom>
            <a:noFill/>
          </p:spPr>
          <p:txBody>
            <a:bodyPr wrap="square" lIns="0" rIns="0" rtlCol="0" anchor="t">
              <a:spAutoFit/>
            </a:bodyPr>
            <a:p>
              <a:pPr algn="just">
                <a:spcAft>
                  <a:spcPts val="1200"/>
                </a:spcAft>
              </a:pPr>
              <a:r>
                <a:rPr lang="zh-CN" altLang="en-US" b="1" noProof="1">
                  <a:solidFill>
                    <a:schemeClr val="tx1">
                      <a:lumMod val="65000"/>
                      <a:lumOff val="35000"/>
                    </a:schemeClr>
                  </a:solidFill>
                  <a:ea typeface="宋体" charset="0"/>
                </a:rPr>
                <a:t>结果是在一个确定范围内的预测市场。</a:t>
              </a:r>
              <a:endParaRPr lang="zh-CN" altLang="en-US" b="1" noProof="1">
                <a:solidFill>
                  <a:schemeClr val="tx1">
                    <a:lumMod val="65000"/>
                    <a:lumOff val="35000"/>
                  </a:schemeClr>
                </a:solidFill>
                <a:ea typeface="宋体" charset="0"/>
              </a:endParaRPr>
            </a:p>
            <a:p>
              <a:pPr algn="just">
                <a:spcAft>
                  <a:spcPts val="1200"/>
                </a:spcAft>
              </a:pPr>
              <a:endParaRPr lang="zh-CN" altLang="en-US" b="1" noProof="1">
                <a:solidFill>
                  <a:schemeClr val="tx1">
                    <a:lumMod val="65000"/>
                    <a:lumOff val="35000"/>
                  </a:schemeClr>
                </a:solidFill>
                <a:ea typeface="宋体" charset="0"/>
              </a:endParaRPr>
            </a:p>
            <a:p>
              <a:pPr algn="just">
                <a:spcAft>
                  <a:spcPts val="1200"/>
                </a:spcAft>
              </a:pPr>
              <a:r>
                <a:rPr lang="en-US" altLang="zh-CN" noProof="1">
                  <a:solidFill>
                    <a:schemeClr val="tx1">
                      <a:lumMod val="65000"/>
                      <a:lumOff val="35000"/>
                    </a:schemeClr>
                  </a:solidFill>
                  <a:ea typeface="宋体" charset="0"/>
                </a:rPr>
                <a:t>2021</a:t>
              </a:r>
              <a:r>
                <a:rPr lang="zh-CN" altLang="en-US" noProof="1">
                  <a:solidFill>
                    <a:schemeClr val="tx1">
                      <a:lumMod val="65000"/>
                      <a:lumOff val="35000"/>
                    </a:schemeClr>
                  </a:solidFill>
                  <a:ea typeface="宋体" charset="0"/>
                </a:rPr>
                <a:t>年</a:t>
              </a:r>
              <a:r>
                <a:rPr lang="en-US" altLang="zh-CN" noProof="1">
                  <a:solidFill>
                    <a:schemeClr val="tx1">
                      <a:lumMod val="65000"/>
                      <a:lumOff val="35000"/>
                    </a:schemeClr>
                  </a:solidFill>
                  <a:ea typeface="宋体" charset="0"/>
                </a:rPr>
                <a:t>NBA</a:t>
              </a:r>
              <a:r>
                <a:rPr lang="zh-CN" altLang="en-US" noProof="1">
                  <a:solidFill>
                    <a:schemeClr val="tx1">
                      <a:lumMod val="65000"/>
                      <a:lumOff val="35000"/>
                    </a:schemeClr>
                  </a:solidFill>
                  <a:ea typeface="宋体" charset="0"/>
                </a:rPr>
                <a:t>总冠军是？</a:t>
              </a:r>
              <a:endParaRPr lang="zh-CN" altLang="en-US" noProof="1">
                <a:solidFill>
                  <a:schemeClr val="tx1">
                    <a:lumMod val="65000"/>
                    <a:lumOff val="35000"/>
                  </a:schemeClr>
                </a:solidFill>
                <a:ea typeface="宋体" charset="0"/>
              </a:endParaRPr>
            </a:p>
            <a:p>
              <a:pPr algn="just">
                <a:spcAft>
                  <a:spcPts val="1200"/>
                </a:spcAft>
              </a:pPr>
              <a:r>
                <a:rPr lang="en-US" altLang="zh-CN" noProof="1">
                  <a:solidFill>
                    <a:schemeClr val="tx1">
                      <a:lumMod val="65000"/>
                      <a:lumOff val="35000"/>
                    </a:schemeClr>
                  </a:solidFill>
                  <a:ea typeface="宋体" charset="0"/>
                </a:rPr>
                <a:t>	               ——xx</a:t>
              </a:r>
              <a:endParaRPr lang="en-US" altLang="zh-CN" noProof="1">
                <a:solidFill>
                  <a:schemeClr val="tx1">
                    <a:lumMod val="65000"/>
                    <a:lumOff val="35000"/>
                  </a:schemeClr>
                </a:solidFill>
                <a:ea typeface="宋体" charset="0"/>
              </a:endParaRPr>
            </a:p>
          </p:txBody>
        </p:sp>
        <p:pic>
          <p:nvPicPr>
            <p:cNvPr id="37" name="Graphic 18" descr="Database with solid fill"/>
            <p:cNvPicPr>
              <a:picLocks noChangeAspect="true"/>
            </p:cNvPicPr>
            <p:nvPr/>
          </p:nvPicPr>
          <p:blipFill>
            <a:blip r:embed="rId5" cstate="print">
              <a:extLst>
                <a:ext uri="{28A0092B-C50C-407E-A947-70E740481C1C}">
                  <a14:useLocalDpi xmlns:a14="http://schemas.microsoft.com/office/drawing/2010/main" val="false"/>
                </a:ext>
                <a:ext uri="{96DAC541-7B7A-43D3-8B79-37D633B846F1}">
                  <asvg:svgBlip xmlns:asvg="http://schemas.microsoft.com/office/drawing/2016/SVG/main" r:embed="rId6"/>
                </a:ext>
              </a:extLst>
            </a:blip>
            <a:stretch>
              <a:fillRect/>
            </a:stretch>
          </p:blipFill>
          <p:spPr>
            <a:xfrm>
              <a:off x="8417716" y="1172701"/>
              <a:ext cx="366426" cy="366426"/>
            </a:xfrm>
            <a:prstGeom prst="rect">
              <a:avLst/>
            </a:prstGeom>
          </p:spPr>
        </p:pic>
      </p:grpSp>
      <p:grpSp>
        <p:nvGrpSpPr>
          <p:cNvPr id="38" name="Group 37"/>
          <p:cNvGrpSpPr/>
          <p:nvPr/>
        </p:nvGrpSpPr>
        <p:grpSpPr>
          <a:xfrm>
            <a:off x="8473440" y="3238500"/>
            <a:ext cx="6806565" cy="9702800"/>
            <a:chOff x="4598972" y="1051560"/>
            <a:chExt cx="3008589" cy="4945380"/>
          </a:xfrm>
        </p:grpSpPr>
        <p:sp>
          <p:nvSpPr>
            <p:cNvPr id="39" name="Shape"/>
            <p:cNvSpPr/>
            <p:nvPr/>
          </p:nvSpPr>
          <p:spPr>
            <a:xfrm>
              <a:off x="6098897" y="4488278"/>
              <a:ext cx="1508664" cy="1508662"/>
            </a:xfrm>
            <a:custGeom>
              <a:avLst/>
              <a:gdLst/>
              <a:ahLst/>
              <a:cxnLst>
                <a:cxn ang="0">
                  <a:pos x="wd2" y="hd2"/>
                </a:cxn>
                <a:cxn ang="5400000">
                  <a:pos x="wd2" y="hd2"/>
                </a:cxn>
                <a:cxn ang="10800000">
                  <a:pos x="wd2" y="hd2"/>
                </a:cxn>
                <a:cxn ang="16200000">
                  <a:pos x="wd2" y="hd2"/>
                </a:cxn>
              </a:cxnLst>
              <a:rect l="0" t="0" r="r" b="b"/>
              <a:pathLst>
                <a:path w="21600" h="21600" extrusionOk="false">
                  <a:moveTo>
                    <a:pt x="2648" y="0"/>
                  </a:moveTo>
                  <a:lnTo>
                    <a:pt x="18952" y="0"/>
                  </a:lnTo>
                  <a:cubicBezTo>
                    <a:pt x="20412" y="0"/>
                    <a:pt x="21600" y="1188"/>
                    <a:pt x="21600" y="2648"/>
                  </a:cubicBezTo>
                  <a:lnTo>
                    <a:pt x="21600" y="18952"/>
                  </a:lnTo>
                  <a:cubicBezTo>
                    <a:pt x="21600" y="20412"/>
                    <a:pt x="20412" y="21600"/>
                    <a:pt x="18952" y="21600"/>
                  </a:cubicBezTo>
                  <a:lnTo>
                    <a:pt x="2648" y="21600"/>
                  </a:lnTo>
                  <a:cubicBezTo>
                    <a:pt x="1188" y="21600"/>
                    <a:pt x="0" y="20412"/>
                    <a:pt x="0" y="18952"/>
                  </a:cubicBezTo>
                  <a:lnTo>
                    <a:pt x="0" y="2648"/>
                  </a:lnTo>
                  <a:cubicBezTo>
                    <a:pt x="0" y="1188"/>
                    <a:pt x="1188" y="0"/>
                    <a:pt x="2648" y="0"/>
                  </a:cubicBezTo>
                  <a:close/>
                </a:path>
              </a:pathLst>
            </a:custGeom>
            <a:solidFill>
              <a:schemeClr val="accent6">
                <a:lumMod val="75000"/>
              </a:schemeClr>
            </a:solidFill>
            <a:ln w="12700">
              <a:miter lim="400000"/>
            </a:ln>
          </p:spPr>
          <p:txBody>
            <a:bodyPr lIns="38100" tIns="38100" rIns="38100" bIns="38100" anchor="ctr"/>
            <a:p>
              <a:pPr>
                <a:defRPr sz="3000">
                  <a:solidFill>
                    <a:srgbClr val="FFFFFF"/>
                  </a:solidFill>
                </a:defRPr>
              </a:pPr>
            </a:p>
          </p:txBody>
        </p:sp>
        <p:sp>
          <p:nvSpPr>
            <p:cNvPr id="40" name="Shape"/>
            <p:cNvSpPr/>
            <p:nvPr/>
          </p:nvSpPr>
          <p:spPr>
            <a:xfrm>
              <a:off x="4598972" y="1051560"/>
              <a:ext cx="2560074" cy="2064945"/>
            </a:xfrm>
            <a:custGeom>
              <a:avLst/>
              <a:gdLst/>
              <a:ahLst/>
              <a:cxnLst>
                <a:cxn ang="0">
                  <a:pos x="wd2" y="hd2"/>
                </a:cxn>
                <a:cxn ang="5400000">
                  <a:pos x="wd2" y="hd2"/>
                </a:cxn>
                <a:cxn ang="10800000">
                  <a:pos x="wd2" y="hd2"/>
                </a:cxn>
                <a:cxn ang="16200000">
                  <a:pos x="wd2" y="hd2"/>
                </a:cxn>
              </a:cxnLst>
              <a:rect l="0" t="0" r="r" b="b"/>
              <a:pathLst>
                <a:path w="21588" h="21600" extrusionOk="false">
                  <a:moveTo>
                    <a:pt x="17609" y="4417"/>
                  </a:moveTo>
                  <a:lnTo>
                    <a:pt x="5047" y="4417"/>
                  </a:lnTo>
                  <a:lnTo>
                    <a:pt x="5047" y="1234"/>
                  </a:lnTo>
                  <a:cubicBezTo>
                    <a:pt x="5047" y="548"/>
                    <a:pt x="4605" y="0"/>
                    <a:pt x="4052" y="0"/>
                  </a:cubicBezTo>
                  <a:lnTo>
                    <a:pt x="995" y="0"/>
                  </a:lnTo>
                  <a:cubicBezTo>
                    <a:pt x="442" y="0"/>
                    <a:pt x="0" y="548"/>
                    <a:pt x="0" y="1234"/>
                  </a:cubicBezTo>
                  <a:lnTo>
                    <a:pt x="0" y="5027"/>
                  </a:lnTo>
                  <a:cubicBezTo>
                    <a:pt x="0" y="5712"/>
                    <a:pt x="442" y="6261"/>
                    <a:pt x="995" y="6261"/>
                  </a:cubicBezTo>
                  <a:lnTo>
                    <a:pt x="1842" y="6261"/>
                  </a:lnTo>
                  <a:lnTo>
                    <a:pt x="1842" y="20320"/>
                  </a:lnTo>
                  <a:cubicBezTo>
                    <a:pt x="1842" y="21036"/>
                    <a:pt x="2309" y="21600"/>
                    <a:pt x="2873" y="21600"/>
                  </a:cubicBezTo>
                  <a:lnTo>
                    <a:pt x="21588" y="21600"/>
                  </a:lnTo>
                  <a:lnTo>
                    <a:pt x="21588" y="9338"/>
                  </a:lnTo>
                  <a:cubicBezTo>
                    <a:pt x="21600" y="6626"/>
                    <a:pt x="19807" y="4417"/>
                    <a:pt x="17609" y="4417"/>
                  </a:cubicBezTo>
                  <a:close/>
                  <a:moveTo>
                    <a:pt x="4593" y="4463"/>
                  </a:moveTo>
                  <a:cubicBezTo>
                    <a:pt x="4593" y="5149"/>
                    <a:pt x="4151" y="5697"/>
                    <a:pt x="3598" y="5697"/>
                  </a:cubicBezTo>
                  <a:lnTo>
                    <a:pt x="1449" y="5697"/>
                  </a:lnTo>
                  <a:cubicBezTo>
                    <a:pt x="896" y="5697"/>
                    <a:pt x="454" y="5149"/>
                    <a:pt x="454" y="4463"/>
                  </a:cubicBezTo>
                  <a:lnTo>
                    <a:pt x="454" y="1797"/>
                  </a:lnTo>
                  <a:cubicBezTo>
                    <a:pt x="454" y="1112"/>
                    <a:pt x="896" y="564"/>
                    <a:pt x="1449" y="564"/>
                  </a:cubicBezTo>
                  <a:lnTo>
                    <a:pt x="3598" y="564"/>
                  </a:lnTo>
                  <a:cubicBezTo>
                    <a:pt x="4151" y="564"/>
                    <a:pt x="4593" y="1112"/>
                    <a:pt x="4593" y="1797"/>
                  </a:cubicBezTo>
                  <a:lnTo>
                    <a:pt x="4593" y="4463"/>
                  </a:lnTo>
                  <a:close/>
                </a:path>
              </a:pathLst>
            </a:custGeom>
            <a:solidFill>
              <a:schemeClr val="accent6"/>
            </a:solidFill>
            <a:ln w="12700">
              <a:miter lim="400000"/>
            </a:ln>
          </p:spPr>
          <p:txBody>
            <a:bodyPr lIns="38100" tIns="38100" rIns="38100" bIns="38100" anchor="ctr"/>
            <a:p>
              <a:pPr>
                <a:defRPr sz="3000">
                  <a:solidFill>
                    <a:srgbClr val="FFFFFF"/>
                  </a:solidFill>
                </a:defRPr>
              </a:pPr>
            </a:p>
          </p:txBody>
        </p:sp>
        <p:sp>
          <p:nvSpPr>
            <p:cNvPr id="41" name="Shape"/>
            <p:cNvSpPr/>
            <p:nvPr/>
          </p:nvSpPr>
          <p:spPr>
            <a:xfrm>
              <a:off x="4977595" y="2041800"/>
              <a:ext cx="2494539" cy="3831363"/>
            </a:xfrm>
            <a:custGeom>
              <a:avLst/>
              <a:gdLst/>
              <a:ahLst/>
              <a:cxnLst>
                <a:cxn ang="0">
                  <a:pos x="wd2" y="hd2"/>
                </a:cxn>
                <a:cxn ang="5400000">
                  <a:pos x="wd2" y="hd2"/>
                </a:cxn>
                <a:cxn ang="10800000">
                  <a:pos x="wd2" y="hd2"/>
                </a:cxn>
                <a:cxn ang="16200000">
                  <a:pos x="wd2" y="hd2"/>
                </a:cxn>
              </a:cxnLst>
              <a:rect l="0" t="0" r="r" b="b"/>
              <a:pathLst>
                <a:path w="21600" h="21600" extrusionOk="false">
                  <a:moveTo>
                    <a:pt x="20579" y="21600"/>
                  </a:moveTo>
                  <a:lnTo>
                    <a:pt x="1021" y="21600"/>
                  </a:lnTo>
                  <a:cubicBezTo>
                    <a:pt x="454" y="21600"/>
                    <a:pt x="0" y="21304"/>
                    <a:pt x="0" y="20935"/>
                  </a:cubicBezTo>
                  <a:lnTo>
                    <a:pt x="0" y="665"/>
                  </a:lnTo>
                  <a:cubicBezTo>
                    <a:pt x="0" y="296"/>
                    <a:pt x="454" y="0"/>
                    <a:pt x="1021" y="0"/>
                  </a:cubicBezTo>
                  <a:lnTo>
                    <a:pt x="20579" y="0"/>
                  </a:lnTo>
                  <a:cubicBezTo>
                    <a:pt x="21146" y="0"/>
                    <a:pt x="21600" y="296"/>
                    <a:pt x="21600" y="665"/>
                  </a:cubicBezTo>
                  <a:lnTo>
                    <a:pt x="21600" y="20935"/>
                  </a:lnTo>
                  <a:cubicBezTo>
                    <a:pt x="21600" y="21304"/>
                    <a:pt x="21133" y="21600"/>
                    <a:pt x="20579" y="21600"/>
                  </a:cubicBezTo>
                  <a:close/>
                </a:path>
              </a:pathLst>
            </a:custGeom>
            <a:solidFill>
              <a:schemeClr val="bg1"/>
            </a:solidFill>
            <a:ln w="12700">
              <a:miter lim="400000"/>
            </a:ln>
            <a:effectLst>
              <a:outerShdw blurRad="50800" dist="38100" dir="2700000" algn="tl" rotWithShape="0">
                <a:prstClr val="black">
                  <a:alpha val="40000"/>
                </a:prstClr>
              </a:outerShdw>
            </a:effectLst>
          </p:spPr>
          <p:txBody>
            <a:bodyPr lIns="38100" tIns="38100" rIns="38100" bIns="38100" anchor="ctr"/>
            <a:p>
              <a:pPr>
                <a:defRPr sz="3000">
                  <a:solidFill>
                    <a:srgbClr val="FFFFFF"/>
                  </a:solidFill>
                </a:defRPr>
              </a:pPr>
            </a:p>
          </p:txBody>
        </p:sp>
        <p:sp>
          <p:nvSpPr>
            <p:cNvPr id="42" name="TextBox 13"/>
            <p:cNvSpPr txBox="true"/>
            <p:nvPr/>
          </p:nvSpPr>
          <p:spPr>
            <a:xfrm>
              <a:off x="5126022" y="1605965"/>
              <a:ext cx="1749892" cy="328829"/>
            </a:xfrm>
            <a:prstGeom prst="rect">
              <a:avLst/>
            </a:prstGeom>
            <a:noFill/>
          </p:spPr>
          <p:txBody>
            <a:bodyPr wrap="square" lIns="0" rIns="0" rtlCol="0" anchor="ctr">
              <a:spAutoFit/>
            </a:bodyPr>
            <a:p>
              <a:r>
                <a:rPr lang="zh-CN" altLang="en-US" sz="3600" b="1" noProof="1">
                  <a:ea typeface="宋体" charset="0"/>
                </a:rPr>
                <a:t>标量市场</a:t>
              </a:r>
              <a:endParaRPr lang="zh-CN" altLang="en-US" sz="3600" b="1" noProof="1">
                <a:ea typeface="宋体" charset="0"/>
              </a:endParaRPr>
            </a:p>
          </p:txBody>
        </p:sp>
        <p:sp>
          <p:nvSpPr>
            <p:cNvPr id="43" name="TextBox 14"/>
            <p:cNvSpPr txBox="true"/>
            <p:nvPr/>
          </p:nvSpPr>
          <p:spPr>
            <a:xfrm>
              <a:off x="5201378" y="2232863"/>
              <a:ext cx="1921794" cy="1034711"/>
            </a:xfrm>
            <a:prstGeom prst="rect">
              <a:avLst/>
            </a:prstGeom>
            <a:noFill/>
          </p:spPr>
          <p:txBody>
            <a:bodyPr wrap="square" lIns="0" rIns="0" rtlCol="0" anchor="t">
              <a:spAutoFit/>
            </a:bodyPr>
            <a:p>
              <a:pPr algn="just">
                <a:spcAft>
                  <a:spcPts val="1200"/>
                </a:spcAft>
              </a:pPr>
              <a:r>
                <a:rPr lang="zh-CN" altLang="en-US" b="1" noProof="1">
                  <a:solidFill>
                    <a:schemeClr val="tx1">
                      <a:lumMod val="65000"/>
                      <a:lumOff val="35000"/>
                    </a:schemeClr>
                  </a:solidFill>
                  <a:ea typeface="宋体" charset="0"/>
                </a:rPr>
                <a:t>结果是具体的数值的预测市场。</a:t>
              </a:r>
              <a:endParaRPr lang="zh-CN" altLang="en-US" b="1" noProof="1">
                <a:solidFill>
                  <a:schemeClr val="tx1">
                    <a:lumMod val="65000"/>
                    <a:lumOff val="35000"/>
                  </a:schemeClr>
                </a:solidFill>
                <a:ea typeface="宋体" charset="0"/>
              </a:endParaRPr>
            </a:p>
            <a:p>
              <a:pPr algn="just">
                <a:spcAft>
                  <a:spcPts val="1200"/>
                </a:spcAft>
              </a:pPr>
              <a:endParaRPr lang="zh-CN" altLang="en-US" b="1" noProof="1">
                <a:solidFill>
                  <a:schemeClr val="tx1">
                    <a:lumMod val="65000"/>
                    <a:lumOff val="35000"/>
                  </a:schemeClr>
                </a:solidFill>
                <a:ea typeface="宋体" charset="0"/>
              </a:endParaRPr>
            </a:p>
            <a:p>
              <a:pPr algn="just">
                <a:spcAft>
                  <a:spcPts val="1200"/>
                </a:spcAft>
              </a:pPr>
              <a:r>
                <a:rPr lang="en-US" altLang="zh-CN" noProof="1">
                  <a:solidFill>
                    <a:schemeClr val="tx1">
                      <a:lumMod val="65000"/>
                      <a:lumOff val="35000"/>
                    </a:schemeClr>
                  </a:solidFill>
                  <a:ea typeface="宋体" charset="0"/>
                </a:rPr>
                <a:t>2021</a:t>
              </a:r>
              <a:r>
                <a:rPr lang="zh-CN" altLang="en-US" noProof="1">
                  <a:solidFill>
                    <a:schemeClr val="tx1">
                      <a:lumMod val="65000"/>
                      <a:lumOff val="35000"/>
                    </a:schemeClr>
                  </a:solidFill>
                  <a:ea typeface="宋体" charset="0"/>
                </a:rPr>
                <a:t>年</a:t>
              </a:r>
              <a:r>
                <a:rPr lang="en-US" altLang="zh-CN" noProof="1">
                  <a:solidFill>
                    <a:schemeClr val="tx1">
                      <a:lumMod val="65000"/>
                      <a:lumOff val="35000"/>
                    </a:schemeClr>
                  </a:solidFill>
                  <a:ea typeface="宋体" charset="0"/>
                </a:rPr>
                <a:t>7</a:t>
              </a:r>
              <a:r>
                <a:rPr lang="zh-CN" altLang="en-US" noProof="1">
                  <a:solidFill>
                    <a:schemeClr val="tx1">
                      <a:lumMod val="65000"/>
                      <a:lumOff val="35000"/>
                    </a:schemeClr>
                  </a:solidFill>
                  <a:ea typeface="宋体" charset="0"/>
                </a:rPr>
                <a:t>月某地的降水总量</a:t>
              </a:r>
              <a:endParaRPr lang="zh-CN" altLang="en-US" noProof="1">
                <a:solidFill>
                  <a:schemeClr val="tx1">
                    <a:lumMod val="65000"/>
                    <a:lumOff val="35000"/>
                  </a:schemeClr>
                </a:solidFill>
                <a:ea typeface="宋体" charset="0"/>
              </a:endParaRPr>
            </a:p>
            <a:p>
              <a:pPr algn="just">
                <a:spcAft>
                  <a:spcPts val="1200"/>
                </a:spcAft>
              </a:pPr>
              <a:r>
                <a:rPr lang="en-US" altLang="zh-CN" noProof="1">
                  <a:solidFill>
                    <a:schemeClr val="tx1">
                      <a:lumMod val="65000"/>
                      <a:lumOff val="35000"/>
                    </a:schemeClr>
                  </a:solidFill>
                  <a:ea typeface="宋体" charset="0"/>
                </a:rPr>
                <a:t>	——xx</a:t>
              </a:r>
              <a:r>
                <a:rPr lang="zh-CN" altLang="en-US" noProof="1">
                  <a:solidFill>
                    <a:schemeClr val="tx1">
                      <a:lumMod val="65000"/>
                      <a:lumOff val="35000"/>
                    </a:schemeClr>
                  </a:solidFill>
                  <a:ea typeface="宋体" charset="0"/>
                </a:rPr>
                <a:t>毫米</a:t>
              </a:r>
              <a:endParaRPr lang="zh-CN" altLang="en-US" noProof="1">
                <a:solidFill>
                  <a:schemeClr val="tx1">
                    <a:lumMod val="65000"/>
                    <a:lumOff val="35000"/>
                  </a:schemeClr>
                </a:solidFill>
                <a:ea typeface="宋体" charset="0"/>
              </a:endParaRPr>
            </a:p>
          </p:txBody>
        </p:sp>
        <p:pic>
          <p:nvPicPr>
            <p:cNvPr id="44" name="Graphic 19" descr="Stopwatch 75% with solid fill"/>
            <p:cNvPicPr>
              <a:picLocks noChangeAspect="true"/>
            </p:cNvPicPr>
            <p:nvPr/>
          </p:nvPicPr>
          <p:blipFill>
            <a:blip r:embed="rId7">
              <a:extLst>
                <a:ext uri="{28A0092B-C50C-407E-A947-70E740481C1C}">
                  <a14:useLocalDpi xmlns:a14="http://schemas.microsoft.com/office/drawing/2010/main" val="false"/>
                </a:ext>
                <a:ext uri="{96DAC541-7B7A-43D3-8B79-37D633B846F1}">
                  <asvg:svgBlip xmlns:asvg="http://schemas.microsoft.com/office/drawing/2016/SVG/main" r:embed="rId8"/>
                </a:ext>
              </a:extLst>
            </a:blip>
            <a:stretch>
              <a:fillRect/>
            </a:stretch>
          </p:blipFill>
          <p:spPr>
            <a:xfrm>
              <a:off x="4695700" y="1153285"/>
              <a:ext cx="405257" cy="405257"/>
            </a:xfrm>
            <a:prstGeom prst="rect">
              <a:avLst/>
            </a:prstGeom>
          </p:spPr>
        </p:pic>
      </p:gr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7" name="Изображение" descr="Изображение"/>
          <p:cNvPicPr>
            <a:picLocks noChangeAspect="true"/>
          </p:cNvPicPr>
          <p:nvPr/>
        </p:nvPicPr>
        <p:blipFill>
          <a:blip r:embed="rId1"/>
          <a:stretch>
            <a:fillRect/>
          </a:stretch>
        </p:blipFill>
        <p:spPr>
          <a:xfrm>
            <a:off x="-1" y="-10812"/>
            <a:ext cx="24384001" cy="5223544"/>
          </a:xfrm>
          <a:prstGeom prst="rect">
            <a:avLst/>
          </a:prstGeom>
          <a:ln w="12700">
            <a:miter lim="400000"/>
            <a:headEnd/>
            <a:tailEnd/>
          </a:ln>
        </p:spPr>
      </p:pic>
      <p:pic>
        <p:nvPicPr>
          <p:cNvPr id="228" name="Изображение" descr="Изображение"/>
          <p:cNvPicPr>
            <a:picLocks noChangeAspect="true"/>
          </p:cNvPicPr>
          <p:nvPr/>
        </p:nvPicPr>
        <p:blipFill>
          <a:blip r:embed="rId2"/>
          <a:stretch>
            <a:fillRect/>
          </a:stretch>
        </p:blipFill>
        <p:spPr>
          <a:xfrm>
            <a:off x="1491970" y="940539"/>
            <a:ext cx="3301400" cy="809619"/>
          </a:xfrm>
          <a:prstGeom prst="rect">
            <a:avLst/>
          </a:prstGeom>
          <a:ln w="12700">
            <a:miter lim="400000"/>
            <a:headEnd/>
            <a:tailEnd/>
          </a:ln>
        </p:spPr>
      </p:pic>
      <p:sp>
        <p:nvSpPr>
          <p:cNvPr id="2" name="Rectangle: Rounded Corners 32"/>
          <p:cNvSpPr/>
          <p:nvPr/>
        </p:nvSpPr>
        <p:spPr>
          <a:xfrm>
            <a:off x="514350" y="2690495"/>
            <a:ext cx="5963920" cy="1659890"/>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false" anchor="ctr" anchorCtr="false" forceAA="false" compatLnSpc="true">
            <a:noAutofit/>
          </a:bodyPr>
          <a:lstStyle/>
          <a:p>
            <a:pPr algn="ctr"/>
            <a:r>
              <a:rPr lang="zh-CN" altLang="en-US" sz="4400" b="1" cap="all" noProof="1">
                <a:solidFill>
                  <a:schemeClr val="tx1"/>
                </a:solidFill>
                <a:ea typeface="宋体" charset="0"/>
              </a:rPr>
              <a:t>连续双边拍卖</a:t>
            </a:r>
            <a:endParaRPr lang="zh-CN" altLang="en-US" sz="4400" b="1" cap="all" noProof="1">
              <a:solidFill>
                <a:schemeClr val="tx1"/>
              </a:solidFill>
              <a:ea typeface="宋体" charset="0"/>
            </a:endParaRPr>
          </a:p>
        </p:txBody>
      </p:sp>
      <p:sp>
        <p:nvSpPr>
          <p:cNvPr id="4" name="Rectangle: Rounded Corners 33"/>
          <p:cNvSpPr/>
          <p:nvPr/>
        </p:nvSpPr>
        <p:spPr>
          <a:xfrm>
            <a:off x="7239635" y="5789295"/>
            <a:ext cx="3550285" cy="956310"/>
          </a:xfrm>
          <a:prstGeom prst="roundRect">
            <a:avLst>
              <a:gd name="adj" fmla="val 5000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false" anchor="ctr" anchorCtr="false" forceAA="false" compatLnSpc="true">
            <a:noAutofit/>
          </a:bodyPr>
          <a:lstStyle/>
          <a:p>
            <a:pPr algn="ctr">
              <a:lnSpc>
                <a:spcPct val="130000"/>
              </a:lnSpc>
            </a:pPr>
            <a:r>
              <a:rPr lang="en-US" sz="2800" b="1" noProof="1"/>
              <a:t>Lorem Ipsum</a:t>
            </a:r>
            <a:endParaRPr lang="en-US" sz="2800" b="1" noProof="1"/>
          </a:p>
        </p:txBody>
      </p:sp>
      <p:sp>
        <p:nvSpPr>
          <p:cNvPr id="5" name="Rectangle: Rounded Corners 34"/>
          <p:cNvSpPr/>
          <p:nvPr/>
        </p:nvSpPr>
        <p:spPr>
          <a:xfrm>
            <a:off x="7239635" y="7828280"/>
            <a:ext cx="2856865" cy="669290"/>
          </a:xfrm>
          <a:prstGeom prst="roundRect">
            <a:avLst>
              <a:gd name="adj" fmla="val 50000"/>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false" anchor="ctr" anchorCtr="false" forceAA="false" compatLnSpc="true">
            <a:noAutofit/>
          </a:bodyPr>
          <a:lstStyle/>
          <a:p>
            <a:pPr algn="r"/>
            <a:r>
              <a:rPr lang="en-US" b="1" noProof="1"/>
              <a:t>Lorem Ipsum</a:t>
            </a:r>
            <a:endParaRPr lang="en-US" b="1" noProof="1"/>
          </a:p>
        </p:txBody>
      </p:sp>
      <p:sp>
        <p:nvSpPr>
          <p:cNvPr id="6" name="Rectangle: Rounded Corners 35"/>
          <p:cNvSpPr/>
          <p:nvPr/>
        </p:nvSpPr>
        <p:spPr>
          <a:xfrm>
            <a:off x="7239635" y="8761095"/>
            <a:ext cx="2857500" cy="656590"/>
          </a:xfrm>
          <a:prstGeom prst="roundRect">
            <a:avLst>
              <a:gd name="adj" fmla="val 5000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false" anchor="ctr" anchorCtr="false" forceAA="false" compatLnSpc="true">
            <a:noAutofit/>
          </a:bodyPr>
          <a:lstStyle/>
          <a:p>
            <a:pPr algn="r"/>
            <a:r>
              <a:rPr lang="en-US" b="1" noProof="1">
                <a:solidFill>
                  <a:schemeClr val="tx1">
                    <a:lumMod val="85000"/>
                    <a:lumOff val="15000"/>
                  </a:schemeClr>
                </a:solidFill>
              </a:rPr>
              <a:t>Lorem Ipsum</a:t>
            </a:r>
            <a:endParaRPr lang="en-US" b="1" noProof="1">
              <a:solidFill>
                <a:schemeClr val="tx1">
                  <a:lumMod val="85000"/>
                  <a:lumOff val="15000"/>
                </a:schemeClr>
              </a:solidFill>
            </a:endParaRPr>
          </a:p>
        </p:txBody>
      </p:sp>
      <p:sp>
        <p:nvSpPr>
          <p:cNvPr id="7" name="Rectangle: Rounded Corners 36"/>
          <p:cNvSpPr/>
          <p:nvPr/>
        </p:nvSpPr>
        <p:spPr>
          <a:xfrm>
            <a:off x="7239635" y="9719945"/>
            <a:ext cx="2857500" cy="617855"/>
          </a:xfrm>
          <a:prstGeom prst="roundRect">
            <a:avLst>
              <a:gd name="adj" fmla="val 50000"/>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false" anchor="ctr" anchorCtr="false" forceAA="false" compatLnSpc="true">
            <a:noAutofit/>
          </a:bodyPr>
          <a:lstStyle/>
          <a:p>
            <a:pPr algn="r"/>
            <a:r>
              <a:rPr lang="en-US" b="1" noProof="1">
                <a:solidFill>
                  <a:schemeClr val="tx1">
                    <a:lumMod val="85000"/>
                    <a:lumOff val="15000"/>
                  </a:schemeClr>
                </a:solidFill>
              </a:rPr>
              <a:t>Lorem Ipsum</a:t>
            </a:r>
            <a:endParaRPr lang="en-US" b="1" noProof="1">
              <a:solidFill>
                <a:schemeClr val="tx1">
                  <a:lumMod val="85000"/>
                  <a:lumOff val="15000"/>
                </a:schemeClr>
              </a:solidFill>
            </a:endParaRPr>
          </a:p>
        </p:txBody>
      </p:sp>
      <p:sp>
        <p:nvSpPr>
          <p:cNvPr id="42" name="Rectangle 41"/>
          <p:cNvSpPr/>
          <p:nvPr/>
        </p:nvSpPr>
        <p:spPr>
          <a:xfrm>
            <a:off x="18284192" y="6123475"/>
            <a:ext cx="4048125" cy="460375"/>
          </a:xfrm>
          <a:prstGeom prst="rect">
            <a:avLst/>
          </a:prstGeom>
        </p:spPr>
        <p:txBody>
          <a:bodyPr wrap="square" anchor="ctr">
            <a:spAutoFit/>
          </a:bodyPr>
          <a:lstStyle/>
          <a:p>
            <a:pPr algn="just"/>
            <a:r>
              <a:rPr lang="en-US" noProof="1">
                <a:solidFill>
                  <a:schemeClr val="bg1">
                    <a:lumMod val="75000"/>
                  </a:schemeClr>
                </a:solidFill>
              </a:rPr>
              <a:t>是最常见的预测市场机制。</a:t>
            </a:r>
            <a:endParaRPr lang="en-US" noProof="1">
              <a:solidFill>
                <a:schemeClr val="bg1">
                  <a:lumMod val="75000"/>
                </a:schemeClr>
              </a:solidFill>
            </a:endParaRPr>
          </a:p>
        </p:txBody>
      </p:sp>
      <p:sp>
        <p:nvSpPr>
          <p:cNvPr id="43" name="Rectangle 42"/>
          <p:cNvSpPr/>
          <p:nvPr/>
        </p:nvSpPr>
        <p:spPr>
          <a:xfrm>
            <a:off x="14202410" y="7118668"/>
            <a:ext cx="9566910" cy="2306955"/>
          </a:xfrm>
          <a:prstGeom prst="rect">
            <a:avLst/>
          </a:prstGeom>
        </p:spPr>
        <p:txBody>
          <a:bodyPr wrap="square" anchor="ctr">
            <a:spAutoFit/>
          </a:bodyPr>
          <a:lstStyle/>
          <a:p>
            <a:pPr algn="just"/>
            <a:r>
              <a:rPr lang="en-US" noProof="1">
                <a:solidFill>
                  <a:schemeClr val="bg1">
                    <a:lumMod val="75000"/>
                  </a:schemeClr>
                </a:solidFill>
              </a:rPr>
              <a:t>所有人对同一个事件会有不同的看法，因为他们对这件事的心理预期也是不同的，如果每个市场锚定一个概率函数，当人们觉得这个概率太高或是太低时，可以从持有相反观点的交易对手那里卖出或者买入股票。我们对这种机制的输入包含两块：</a:t>
            </a:r>
            <a:endParaRPr lang="en-US" noProof="1">
              <a:solidFill>
                <a:schemeClr val="bg1">
                  <a:lumMod val="75000"/>
                </a:schemeClr>
              </a:solidFill>
            </a:endParaRPr>
          </a:p>
          <a:p>
            <a:pPr marL="914400" lvl="1" indent="-457200" algn="just">
              <a:buFont typeface="+mj-lt"/>
              <a:buAutoNum type="arabicPeriod"/>
            </a:pPr>
            <a:r>
              <a:rPr lang="en-US" noProof="1">
                <a:solidFill>
                  <a:schemeClr val="bg1">
                    <a:lumMod val="75000"/>
                  </a:schemeClr>
                </a:solidFill>
              </a:rPr>
              <a:t>金额</a:t>
            </a:r>
            <a:endParaRPr lang="en-US" noProof="1">
              <a:solidFill>
                <a:schemeClr val="bg1">
                  <a:lumMod val="75000"/>
                </a:schemeClr>
              </a:solidFill>
            </a:endParaRPr>
          </a:p>
          <a:p>
            <a:pPr marL="914400" lvl="1" indent="-457200" algn="just">
              <a:buFont typeface="+mj-lt"/>
              <a:buAutoNum type="arabicPeriod"/>
            </a:pPr>
            <a:r>
              <a:rPr lang="en-US" noProof="1">
                <a:solidFill>
                  <a:schemeClr val="bg1">
                    <a:lumMod val="75000"/>
                  </a:schemeClr>
                </a:solidFill>
              </a:rPr>
              <a:t>概率的升降</a:t>
            </a:r>
            <a:endParaRPr lang="en-US" noProof="1">
              <a:solidFill>
                <a:schemeClr val="bg1">
                  <a:lumMod val="75000"/>
                </a:schemeClr>
              </a:solidFill>
            </a:endParaRPr>
          </a:p>
        </p:txBody>
      </p:sp>
      <p:sp>
        <p:nvSpPr>
          <p:cNvPr id="44" name="Rectangle 43"/>
          <p:cNvSpPr/>
          <p:nvPr/>
        </p:nvSpPr>
        <p:spPr>
          <a:xfrm>
            <a:off x="13531215" y="9350693"/>
            <a:ext cx="9785985" cy="1938020"/>
          </a:xfrm>
          <a:prstGeom prst="rect">
            <a:avLst/>
          </a:prstGeom>
        </p:spPr>
        <p:txBody>
          <a:bodyPr wrap="square" anchor="ctr">
            <a:spAutoFit/>
          </a:bodyPr>
          <a:lstStyle/>
          <a:p>
            <a:pPr algn="just"/>
            <a:r>
              <a:rPr lang="en-US" noProof="1">
                <a:solidFill>
                  <a:schemeClr val="bg1">
                    <a:lumMod val="75000"/>
                  </a:schemeClr>
                </a:solidFill>
              </a:rPr>
              <a:t>在零和游戏（一方获利必有一方受损，最终总数为0）双边拍卖的预测市场里，参与者之间互相牵制。这就会出现一个现象——如果你始终相信其他人对你所做的事情有更好的信息，即使你不一定知道事件发展的方向，你的下注也会开始变得不再合理。而我们预期每个市场参与者都真正理性并对各自信息的预期价值有很好的估计</a:t>
            </a:r>
            <a:endParaRPr lang="en-US" noProof="1">
              <a:solidFill>
                <a:schemeClr val="bg1">
                  <a:lumMod val="75000"/>
                </a:schemeClr>
              </a:solidFill>
            </a:endParaRPr>
          </a:p>
        </p:txBody>
      </p:sp>
      <p:sp>
        <p:nvSpPr>
          <p:cNvPr id="45" name="Rectangle 44"/>
          <p:cNvSpPr/>
          <p:nvPr/>
        </p:nvSpPr>
        <p:spPr>
          <a:xfrm>
            <a:off x="15014575" y="11413808"/>
            <a:ext cx="8557895" cy="1568450"/>
          </a:xfrm>
          <a:prstGeom prst="rect">
            <a:avLst/>
          </a:prstGeom>
        </p:spPr>
        <p:txBody>
          <a:bodyPr wrap="square" anchor="ctr">
            <a:spAutoFit/>
          </a:bodyPr>
          <a:lstStyle/>
          <a:p>
            <a:pPr algn="just"/>
            <a:r>
              <a:rPr lang="en-US" noProof="1">
                <a:solidFill>
                  <a:schemeClr val="bg1">
                    <a:lumMod val="75000"/>
                  </a:schemeClr>
                </a:solidFill>
              </a:rPr>
              <a:t>双</a:t>
            </a:r>
            <a:r>
              <a:rPr lang="zh-CN" altLang="en-US" noProof="1">
                <a:solidFill>
                  <a:schemeClr val="bg1">
                    <a:lumMod val="75000"/>
                  </a:schemeClr>
                </a:solidFill>
                <a:ea typeface="宋体" charset="0"/>
              </a:rPr>
              <a:t>边</a:t>
            </a:r>
            <a:r>
              <a:rPr lang="en-US" noProof="1">
                <a:solidFill>
                  <a:schemeClr val="bg1">
                    <a:lumMod val="75000"/>
                  </a:schemeClr>
                </a:solidFill>
              </a:rPr>
              <a:t>拍卖的问题在于它实际上并未征求您的真实概率。如果市场说 30%，而你是一个小投资者，你认为实际的概率是 40% 或 80% 并不重要。它还需要一个交易对手方进行交易，并且在非常浅的市场上遇到麻烦。</a:t>
            </a:r>
            <a:endParaRPr lang="en-US" noProof="1">
              <a:solidFill>
                <a:schemeClr val="bg1">
                  <a:lumMod val="75000"/>
                </a:schemeClr>
              </a:solidFill>
            </a:endParaRPr>
          </a:p>
        </p:txBody>
      </p:sp>
      <p:grpSp>
        <p:nvGrpSpPr>
          <p:cNvPr id="46" name="Graphic 4" descr="Database"/>
          <p:cNvGrpSpPr/>
          <p:nvPr/>
        </p:nvGrpSpPr>
        <p:grpSpPr>
          <a:xfrm>
            <a:off x="7376486" y="6211384"/>
            <a:ext cx="181811" cy="246743"/>
            <a:chOff x="3530187" y="2890592"/>
            <a:chExt cx="242414" cy="328990"/>
          </a:xfrm>
          <a:solidFill>
            <a:schemeClr val="bg1"/>
          </a:solidFill>
        </p:grpSpPr>
        <p:sp>
          <p:nvSpPr>
            <p:cNvPr id="47" name="Freeform: Shape 12"/>
            <p:cNvSpPr/>
            <p:nvPr/>
          </p:nvSpPr>
          <p:spPr>
            <a:xfrm>
              <a:off x="3530187" y="2890592"/>
              <a:ext cx="242414" cy="69261"/>
            </a:xfrm>
            <a:custGeom>
              <a:avLst/>
              <a:gdLst>
                <a:gd name="connsiteX0" fmla="*/ 242414 w 242414"/>
                <a:gd name="connsiteY0" fmla="*/ 34631 h 69261"/>
                <a:gd name="connsiteX1" fmla="*/ 121207 w 242414"/>
                <a:gd name="connsiteY1" fmla="*/ 69261 h 69261"/>
                <a:gd name="connsiteX2" fmla="*/ 0 w 242414"/>
                <a:gd name="connsiteY2" fmla="*/ 34631 h 69261"/>
                <a:gd name="connsiteX3" fmla="*/ 121207 w 242414"/>
                <a:gd name="connsiteY3" fmla="*/ 0 h 69261"/>
                <a:gd name="connsiteX4" fmla="*/ 242414 w 242414"/>
                <a:gd name="connsiteY4" fmla="*/ 34631 h 692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414" h="69261">
                  <a:moveTo>
                    <a:pt x="242414" y="34631"/>
                  </a:moveTo>
                  <a:cubicBezTo>
                    <a:pt x="242414" y="53757"/>
                    <a:pt x="188148" y="69261"/>
                    <a:pt x="121207" y="69261"/>
                  </a:cubicBezTo>
                  <a:cubicBezTo>
                    <a:pt x="54266" y="69261"/>
                    <a:pt x="0" y="53757"/>
                    <a:pt x="0" y="34631"/>
                  </a:cubicBezTo>
                  <a:cubicBezTo>
                    <a:pt x="0" y="15505"/>
                    <a:pt x="54266" y="0"/>
                    <a:pt x="121207" y="0"/>
                  </a:cubicBezTo>
                  <a:cubicBezTo>
                    <a:pt x="188148" y="0"/>
                    <a:pt x="242414" y="15505"/>
                    <a:pt x="242414" y="34631"/>
                  </a:cubicBezTo>
                  <a:close/>
                </a:path>
              </a:pathLst>
            </a:custGeom>
            <a:grpFill/>
            <a:ln w="4266" cap="flat">
              <a:noFill/>
              <a:prstDash val="solid"/>
              <a:miter/>
            </a:ln>
          </p:spPr>
          <p:txBody>
            <a:bodyPr rot="0" spcFirstLastPara="0" vertOverflow="overflow" horzOverflow="overflow" vert="horz" wrap="square" lIns="68580" tIns="34290" rIns="68580" bIns="34290" numCol="1" spcCol="0" rtlCol="0" fromWordArt="false" anchor="ctr" anchorCtr="false" forceAA="false" compatLnSpc="true">
              <a:noAutofit/>
            </a:bodyPr>
            <a:lstStyle/>
            <a:p>
              <a:endParaRPr lang="en-US" sz="1350"/>
            </a:p>
          </p:txBody>
        </p:sp>
        <p:sp>
          <p:nvSpPr>
            <p:cNvPr id="48" name="Freeform: Shape 13"/>
            <p:cNvSpPr/>
            <p:nvPr/>
          </p:nvSpPr>
          <p:spPr>
            <a:xfrm>
              <a:off x="3530187" y="2942538"/>
              <a:ext cx="242414" cy="103891"/>
            </a:xfrm>
            <a:custGeom>
              <a:avLst/>
              <a:gdLst>
                <a:gd name="connsiteX0" fmla="*/ 207784 w 242414"/>
                <a:gd name="connsiteY0" fmla="*/ 69261 h 103891"/>
                <a:gd name="connsiteX1" fmla="*/ 199126 w 242414"/>
                <a:gd name="connsiteY1" fmla="*/ 60604 h 103891"/>
                <a:gd name="connsiteX2" fmla="*/ 207784 w 242414"/>
                <a:gd name="connsiteY2" fmla="*/ 51946 h 103891"/>
                <a:gd name="connsiteX3" fmla="*/ 216441 w 242414"/>
                <a:gd name="connsiteY3" fmla="*/ 60604 h 103891"/>
                <a:gd name="connsiteX4" fmla="*/ 207784 w 242414"/>
                <a:gd name="connsiteY4" fmla="*/ 69261 h 103891"/>
                <a:gd name="connsiteX5" fmla="*/ 121207 w 242414"/>
                <a:gd name="connsiteY5" fmla="*/ 34631 h 103891"/>
                <a:gd name="connsiteX6" fmla="*/ 0 w 242414"/>
                <a:gd name="connsiteY6" fmla="*/ 0 h 103891"/>
                <a:gd name="connsiteX7" fmla="*/ 0 w 242414"/>
                <a:gd name="connsiteY7" fmla="*/ 69261 h 103891"/>
                <a:gd name="connsiteX8" fmla="*/ 121207 w 242414"/>
                <a:gd name="connsiteY8" fmla="*/ 103892 h 103891"/>
                <a:gd name="connsiteX9" fmla="*/ 242414 w 242414"/>
                <a:gd name="connsiteY9" fmla="*/ 69261 h 103891"/>
                <a:gd name="connsiteX10" fmla="*/ 242414 w 242414"/>
                <a:gd name="connsiteY10" fmla="*/ 0 h 103891"/>
                <a:gd name="connsiteX11" fmla="*/ 121207 w 242414"/>
                <a:gd name="connsiteY11" fmla="*/ 34631 h 103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2414" h="103891">
                  <a:moveTo>
                    <a:pt x="207784" y="69261"/>
                  </a:moveTo>
                  <a:cubicBezTo>
                    <a:pt x="202589" y="69261"/>
                    <a:pt x="199126" y="65798"/>
                    <a:pt x="199126" y="60604"/>
                  </a:cubicBezTo>
                  <a:cubicBezTo>
                    <a:pt x="199126" y="55409"/>
                    <a:pt x="202589" y="51946"/>
                    <a:pt x="207784" y="51946"/>
                  </a:cubicBezTo>
                  <a:cubicBezTo>
                    <a:pt x="212978" y="51946"/>
                    <a:pt x="216441" y="55409"/>
                    <a:pt x="216441" y="60604"/>
                  </a:cubicBezTo>
                  <a:cubicBezTo>
                    <a:pt x="216441" y="65798"/>
                    <a:pt x="212978" y="69261"/>
                    <a:pt x="207784" y="69261"/>
                  </a:cubicBezTo>
                  <a:close/>
                  <a:moveTo>
                    <a:pt x="121207" y="34631"/>
                  </a:moveTo>
                  <a:cubicBezTo>
                    <a:pt x="54543" y="34631"/>
                    <a:pt x="0" y="19047"/>
                    <a:pt x="0" y="0"/>
                  </a:cubicBezTo>
                  <a:lnTo>
                    <a:pt x="0" y="69261"/>
                  </a:lnTo>
                  <a:cubicBezTo>
                    <a:pt x="0" y="88308"/>
                    <a:pt x="54543" y="103892"/>
                    <a:pt x="121207" y="103892"/>
                  </a:cubicBezTo>
                  <a:cubicBezTo>
                    <a:pt x="187871" y="103892"/>
                    <a:pt x="242414" y="88308"/>
                    <a:pt x="242414" y="69261"/>
                  </a:cubicBezTo>
                  <a:lnTo>
                    <a:pt x="242414" y="0"/>
                  </a:lnTo>
                  <a:cubicBezTo>
                    <a:pt x="242414" y="19047"/>
                    <a:pt x="187871" y="34631"/>
                    <a:pt x="121207" y="34631"/>
                  </a:cubicBezTo>
                  <a:close/>
                </a:path>
              </a:pathLst>
            </a:custGeom>
            <a:grpFill/>
            <a:ln w="4266" cap="flat">
              <a:noFill/>
              <a:prstDash val="solid"/>
              <a:miter/>
            </a:ln>
          </p:spPr>
          <p:txBody>
            <a:bodyPr rot="0" spcFirstLastPara="0" vertOverflow="overflow" horzOverflow="overflow" vert="horz" wrap="square" lIns="68580" tIns="34290" rIns="68580" bIns="34290" numCol="1" spcCol="0" rtlCol="0" fromWordArt="false" anchor="ctr" anchorCtr="false" forceAA="false" compatLnSpc="true">
              <a:noAutofit/>
            </a:bodyPr>
            <a:lstStyle/>
            <a:p>
              <a:endParaRPr lang="en-US" sz="1350"/>
            </a:p>
          </p:txBody>
        </p:sp>
        <p:sp>
          <p:nvSpPr>
            <p:cNvPr id="49" name="Freeform: Shape 14"/>
            <p:cNvSpPr/>
            <p:nvPr/>
          </p:nvSpPr>
          <p:spPr>
            <a:xfrm>
              <a:off x="3530187" y="3029114"/>
              <a:ext cx="242414" cy="103891"/>
            </a:xfrm>
            <a:custGeom>
              <a:avLst/>
              <a:gdLst>
                <a:gd name="connsiteX0" fmla="*/ 207784 w 242414"/>
                <a:gd name="connsiteY0" fmla="*/ 69261 h 103891"/>
                <a:gd name="connsiteX1" fmla="*/ 199126 w 242414"/>
                <a:gd name="connsiteY1" fmla="*/ 60604 h 103891"/>
                <a:gd name="connsiteX2" fmla="*/ 207784 w 242414"/>
                <a:gd name="connsiteY2" fmla="*/ 51946 h 103891"/>
                <a:gd name="connsiteX3" fmla="*/ 216441 w 242414"/>
                <a:gd name="connsiteY3" fmla="*/ 60604 h 103891"/>
                <a:gd name="connsiteX4" fmla="*/ 207784 w 242414"/>
                <a:gd name="connsiteY4" fmla="*/ 69261 h 103891"/>
                <a:gd name="connsiteX5" fmla="*/ 121207 w 242414"/>
                <a:gd name="connsiteY5" fmla="*/ 34631 h 103891"/>
                <a:gd name="connsiteX6" fmla="*/ 0 w 242414"/>
                <a:gd name="connsiteY6" fmla="*/ 0 h 103891"/>
                <a:gd name="connsiteX7" fmla="*/ 0 w 242414"/>
                <a:gd name="connsiteY7" fmla="*/ 69261 h 103891"/>
                <a:gd name="connsiteX8" fmla="*/ 121207 w 242414"/>
                <a:gd name="connsiteY8" fmla="*/ 103892 h 103891"/>
                <a:gd name="connsiteX9" fmla="*/ 242414 w 242414"/>
                <a:gd name="connsiteY9" fmla="*/ 69261 h 103891"/>
                <a:gd name="connsiteX10" fmla="*/ 242414 w 242414"/>
                <a:gd name="connsiteY10" fmla="*/ 0 h 103891"/>
                <a:gd name="connsiteX11" fmla="*/ 121207 w 242414"/>
                <a:gd name="connsiteY11" fmla="*/ 34631 h 103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2414" h="103891">
                  <a:moveTo>
                    <a:pt x="207784" y="69261"/>
                  </a:moveTo>
                  <a:cubicBezTo>
                    <a:pt x="202589" y="69261"/>
                    <a:pt x="199126" y="65798"/>
                    <a:pt x="199126" y="60604"/>
                  </a:cubicBezTo>
                  <a:cubicBezTo>
                    <a:pt x="199126" y="55409"/>
                    <a:pt x="202589" y="51946"/>
                    <a:pt x="207784" y="51946"/>
                  </a:cubicBezTo>
                  <a:cubicBezTo>
                    <a:pt x="212978" y="51946"/>
                    <a:pt x="216441" y="55409"/>
                    <a:pt x="216441" y="60604"/>
                  </a:cubicBezTo>
                  <a:cubicBezTo>
                    <a:pt x="216441" y="65798"/>
                    <a:pt x="212978" y="69261"/>
                    <a:pt x="207784" y="69261"/>
                  </a:cubicBezTo>
                  <a:close/>
                  <a:moveTo>
                    <a:pt x="121207" y="34631"/>
                  </a:moveTo>
                  <a:cubicBezTo>
                    <a:pt x="54543" y="34631"/>
                    <a:pt x="0" y="19047"/>
                    <a:pt x="0" y="0"/>
                  </a:cubicBezTo>
                  <a:lnTo>
                    <a:pt x="0" y="69261"/>
                  </a:lnTo>
                  <a:cubicBezTo>
                    <a:pt x="0" y="88308"/>
                    <a:pt x="54543" y="103892"/>
                    <a:pt x="121207" y="103892"/>
                  </a:cubicBezTo>
                  <a:cubicBezTo>
                    <a:pt x="187871" y="103892"/>
                    <a:pt x="242414" y="88308"/>
                    <a:pt x="242414" y="69261"/>
                  </a:cubicBezTo>
                  <a:lnTo>
                    <a:pt x="242414" y="0"/>
                  </a:lnTo>
                  <a:cubicBezTo>
                    <a:pt x="242414" y="19047"/>
                    <a:pt x="187871" y="34631"/>
                    <a:pt x="121207" y="34631"/>
                  </a:cubicBezTo>
                  <a:close/>
                </a:path>
              </a:pathLst>
            </a:custGeom>
            <a:grpFill/>
            <a:ln w="4266" cap="flat">
              <a:noFill/>
              <a:prstDash val="solid"/>
              <a:miter/>
            </a:ln>
          </p:spPr>
          <p:txBody>
            <a:bodyPr rot="0" spcFirstLastPara="0" vertOverflow="overflow" horzOverflow="overflow" vert="horz" wrap="square" lIns="68580" tIns="34290" rIns="68580" bIns="34290" numCol="1" spcCol="0" rtlCol="0" fromWordArt="false" anchor="ctr" anchorCtr="false" forceAA="false" compatLnSpc="true">
              <a:noAutofit/>
            </a:bodyPr>
            <a:lstStyle/>
            <a:p>
              <a:endParaRPr lang="en-US" sz="1350"/>
            </a:p>
          </p:txBody>
        </p:sp>
        <p:sp>
          <p:nvSpPr>
            <p:cNvPr id="50" name="Freeform: Shape 15"/>
            <p:cNvSpPr/>
            <p:nvPr/>
          </p:nvSpPr>
          <p:spPr>
            <a:xfrm>
              <a:off x="3530187" y="3115691"/>
              <a:ext cx="242414" cy="103891"/>
            </a:xfrm>
            <a:custGeom>
              <a:avLst/>
              <a:gdLst>
                <a:gd name="connsiteX0" fmla="*/ 207784 w 242414"/>
                <a:gd name="connsiteY0" fmla="*/ 69261 h 103891"/>
                <a:gd name="connsiteX1" fmla="*/ 199126 w 242414"/>
                <a:gd name="connsiteY1" fmla="*/ 60604 h 103891"/>
                <a:gd name="connsiteX2" fmla="*/ 207784 w 242414"/>
                <a:gd name="connsiteY2" fmla="*/ 51946 h 103891"/>
                <a:gd name="connsiteX3" fmla="*/ 216441 w 242414"/>
                <a:gd name="connsiteY3" fmla="*/ 60604 h 103891"/>
                <a:gd name="connsiteX4" fmla="*/ 207784 w 242414"/>
                <a:gd name="connsiteY4" fmla="*/ 69261 h 103891"/>
                <a:gd name="connsiteX5" fmla="*/ 121207 w 242414"/>
                <a:gd name="connsiteY5" fmla="*/ 34631 h 103891"/>
                <a:gd name="connsiteX6" fmla="*/ 0 w 242414"/>
                <a:gd name="connsiteY6" fmla="*/ 0 h 103891"/>
                <a:gd name="connsiteX7" fmla="*/ 0 w 242414"/>
                <a:gd name="connsiteY7" fmla="*/ 69261 h 103891"/>
                <a:gd name="connsiteX8" fmla="*/ 121207 w 242414"/>
                <a:gd name="connsiteY8" fmla="*/ 103892 h 103891"/>
                <a:gd name="connsiteX9" fmla="*/ 242414 w 242414"/>
                <a:gd name="connsiteY9" fmla="*/ 69261 h 103891"/>
                <a:gd name="connsiteX10" fmla="*/ 242414 w 242414"/>
                <a:gd name="connsiteY10" fmla="*/ 0 h 103891"/>
                <a:gd name="connsiteX11" fmla="*/ 121207 w 242414"/>
                <a:gd name="connsiteY11" fmla="*/ 34631 h 103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2414" h="103891">
                  <a:moveTo>
                    <a:pt x="207784" y="69261"/>
                  </a:moveTo>
                  <a:cubicBezTo>
                    <a:pt x="202589" y="69261"/>
                    <a:pt x="199126" y="65798"/>
                    <a:pt x="199126" y="60604"/>
                  </a:cubicBezTo>
                  <a:cubicBezTo>
                    <a:pt x="199126" y="55409"/>
                    <a:pt x="202589" y="51946"/>
                    <a:pt x="207784" y="51946"/>
                  </a:cubicBezTo>
                  <a:cubicBezTo>
                    <a:pt x="212978" y="51946"/>
                    <a:pt x="216441" y="55409"/>
                    <a:pt x="216441" y="60604"/>
                  </a:cubicBezTo>
                  <a:cubicBezTo>
                    <a:pt x="216441" y="65798"/>
                    <a:pt x="212978" y="69261"/>
                    <a:pt x="207784" y="69261"/>
                  </a:cubicBezTo>
                  <a:close/>
                  <a:moveTo>
                    <a:pt x="121207" y="34631"/>
                  </a:moveTo>
                  <a:cubicBezTo>
                    <a:pt x="54543" y="34631"/>
                    <a:pt x="0" y="19047"/>
                    <a:pt x="0" y="0"/>
                  </a:cubicBezTo>
                  <a:lnTo>
                    <a:pt x="0" y="69261"/>
                  </a:lnTo>
                  <a:cubicBezTo>
                    <a:pt x="0" y="88308"/>
                    <a:pt x="54543" y="103892"/>
                    <a:pt x="121207" y="103892"/>
                  </a:cubicBezTo>
                  <a:cubicBezTo>
                    <a:pt x="187871" y="103892"/>
                    <a:pt x="242414" y="88308"/>
                    <a:pt x="242414" y="69261"/>
                  </a:cubicBezTo>
                  <a:lnTo>
                    <a:pt x="242414" y="0"/>
                  </a:lnTo>
                  <a:cubicBezTo>
                    <a:pt x="242414" y="19047"/>
                    <a:pt x="187871" y="34631"/>
                    <a:pt x="121207" y="34631"/>
                  </a:cubicBezTo>
                  <a:close/>
                </a:path>
              </a:pathLst>
            </a:custGeom>
            <a:grpFill/>
            <a:ln w="4266" cap="flat">
              <a:noFill/>
              <a:prstDash val="solid"/>
              <a:miter/>
            </a:ln>
          </p:spPr>
          <p:txBody>
            <a:bodyPr rot="0" spcFirstLastPara="0" vertOverflow="overflow" horzOverflow="overflow" vert="horz" wrap="square" lIns="68580" tIns="34290" rIns="68580" bIns="34290" numCol="1" spcCol="0" rtlCol="0" fromWordArt="false" anchor="ctr" anchorCtr="false" forceAA="false" compatLnSpc="true">
              <a:noAutofit/>
            </a:bodyPr>
            <a:lstStyle/>
            <a:p>
              <a:endParaRPr lang="en-US" sz="1350"/>
            </a:p>
          </p:txBody>
        </p:sp>
      </p:grpSp>
      <p:grpSp>
        <p:nvGrpSpPr>
          <p:cNvPr id="51" name="Graphic 6" descr="Research"/>
          <p:cNvGrpSpPr/>
          <p:nvPr/>
        </p:nvGrpSpPr>
        <p:grpSpPr>
          <a:xfrm>
            <a:off x="8107844" y="8115444"/>
            <a:ext cx="311675" cy="311675"/>
            <a:chOff x="3443611" y="3602485"/>
            <a:chExt cx="415567" cy="415567"/>
          </a:xfrm>
          <a:solidFill>
            <a:schemeClr val="bg1"/>
          </a:solidFill>
        </p:grpSpPr>
        <p:sp>
          <p:nvSpPr>
            <p:cNvPr id="52" name="Freeform: Shape 17"/>
            <p:cNvSpPr/>
            <p:nvPr/>
          </p:nvSpPr>
          <p:spPr>
            <a:xfrm>
              <a:off x="3477373" y="3638411"/>
              <a:ext cx="342520" cy="342953"/>
            </a:xfrm>
            <a:custGeom>
              <a:avLst/>
              <a:gdLst>
                <a:gd name="connsiteX0" fmla="*/ 280077 w 342520"/>
                <a:gd name="connsiteY0" fmla="*/ 237222 h 342953"/>
                <a:gd name="connsiteX1" fmla="*/ 253239 w 342520"/>
                <a:gd name="connsiteY1" fmla="*/ 228997 h 342953"/>
                <a:gd name="connsiteX2" fmla="*/ 233759 w 342520"/>
                <a:gd name="connsiteY2" fmla="*/ 209950 h 342953"/>
                <a:gd name="connsiteX3" fmla="*/ 260598 w 342520"/>
                <a:gd name="connsiteY3" fmla="*/ 131166 h 342953"/>
                <a:gd name="connsiteX4" fmla="*/ 130733 w 342520"/>
                <a:gd name="connsiteY4" fmla="*/ 2 h 342953"/>
                <a:gd name="connsiteX5" fmla="*/ 2 w 342520"/>
                <a:gd name="connsiteY5" fmla="*/ 129867 h 342953"/>
                <a:gd name="connsiteX6" fmla="*/ 129867 w 342520"/>
                <a:gd name="connsiteY6" fmla="*/ 260598 h 342953"/>
                <a:gd name="connsiteX7" fmla="*/ 209517 w 342520"/>
                <a:gd name="connsiteY7" fmla="*/ 233759 h 342953"/>
                <a:gd name="connsiteX8" fmla="*/ 228564 w 342520"/>
                <a:gd name="connsiteY8" fmla="*/ 252806 h 342953"/>
                <a:gd name="connsiteX9" fmla="*/ 236789 w 342520"/>
                <a:gd name="connsiteY9" fmla="*/ 280077 h 342953"/>
                <a:gd name="connsiteX10" fmla="*/ 290899 w 342520"/>
                <a:gd name="connsiteY10" fmla="*/ 334188 h 342953"/>
                <a:gd name="connsiteX11" fmla="*/ 333755 w 342520"/>
                <a:gd name="connsiteY11" fmla="*/ 334188 h 342953"/>
                <a:gd name="connsiteX12" fmla="*/ 333755 w 342520"/>
                <a:gd name="connsiteY12" fmla="*/ 291332 h 342953"/>
                <a:gd name="connsiteX13" fmla="*/ 280077 w 342520"/>
                <a:gd name="connsiteY13" fmla="*/ 237222 h 342953"/>
                <a:gd name="connsiteX14" fmla="*/ 130733 w 342520"/>
                <a:gd name="connsiteY14" fmla="*/ 234625 h 342953"/>
                <a:gd name="connsiteX15" fmla="*/ 26841 w 342520"/>
                <a:gd name="connsiteY15" fmla="*/ 130733 h 342953"/>
                <a:gd name="connsiteX16" fmla="*/ 130733 w 342520"/>
                <a:gd name="connsiteY16" fmla="*/ 26841 h 342953"/>
                <a:gd name="connsiteX17" fmla="*/ 234625 w 342520"/>
                <a:gd name="connsiteY17" fmla="*/ 130733 h 342953"/>
                <a:gd name="connsiteX18" fmla="*/ 130733 w 342520"/>
                <a:gd name="connsiteY18" fmla="*/ 234625 h 342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42520" h="342953">
                  <a:moveTo>
                    <a:pt x="280077" y="237222"/>
                  </a:moveTo>
                  <a:cubicBezTo>
                    <a:pt x="273151" y="230296"/>
                    <a:pt x="262762" y="226833"/>
                    <a:pt x="253239" y="228997"/>
                  </a:cubicBezTo>
                  <a:lnTo>
                    <a:pt x="233759" y="209950"/>
                  </a:lnTo>
                  <a:cubicBezTo>
                    <a:pt x="251074" y="187440"/>
                    <a:pt x="260598" y="159736"/>
                    <a:pt x="260598" y="131166"/>
                  </a:cubicBezTo>
                  <a:cubicBezTo>
                    <a:pt x="261030" y="58874"/>
                    <a:pt x="202591" y="435"/>
                    <a:pt x="130733" y="2"/>
                  </a:cubicBezTo>
                  <a:cubicBezTo>
                    <a:pt x="58874" y="-430"/>
                    <a:pt x="435" y="58009"/>
                    <a:pt x="2" y="129867"/>
                  </a:cubicBezTo>
                  <a:cubicBezTo>
                    <a:pt x="-430" y="201726"/>
                    <a:pt x="58009" y="260165"/>
                    <a:pt x="129867" y="260598"/>
                  </a:cubicBezTo>
                  <a:cubicBezTo>
                    <a:pt x="158437" y="260598"/>
                    <a:pt x="186575" y="251074"/>
                    <a:pt x="209517" y="233759"/>
                  </a:cubicBezTo>
                  <a:lnTo>
                    <a:pt x="228564" y="252806"/>
                  </a:lnTo>
                  <a:cubicBezTo>
                    <a:pt x="226833" y="262762"/>
                    <a:pt x="229863" y="272718"/>
                    <a:pt x="236789" y="280077"/>
                  </a:cubicBezTo>
                  <a:lnTo>
                    <a:pt x="290899" y="334188"/>
                  </a:lnTo>
                  <a:cubicBezTo>
                    <a:pt x="302587" y="345875"/>
                    <a:pt x="322067" y="345875"/>
                    <a:pt x="333755" y="334188"/>
                  </a:cubicBezTo>
                  <a:cubicBezTo>
                    <a:pt x="345442" y="322500"/>
                    <a:pt x="345442" y="303020"/>
                    <a:pt x="333755" y="291332"/>
                  </a:cubicBezTo>
                  <a:lnTo>
                    <a:pt x="280077" y="237222"/>
                  </a:lnTo>
                  <a:close/>
                  <a:moveTo>
                    <a:pt x="130733" y="234625"/>
                  </a:moveTo>
                  <a:cubicBezTo>
                    <a:pt x="73160" y="234625"/>
                    <a:pt x="26841" y="188306"/>
                    <a:pt x="26841" y="130733"/>
                  </a:cubicBezTo>
                  <a:cubicBezTo>
                    <a:pt x="26841" y="73160"/>
                    <a:pt x="73160" y="26841"/>
                    <a:pt x="130733" y="26841"/>
                  </a:cubicBezTo>
                  <a:cubicBezTo>
                    <a:pt x="188306" y="26841"/>
                    <a:pt x="234625" y="73160"/>
                    <a:pt x="234625" y="130733"/>
                  </a:cubicBezTo>
                  <a:cubicBezTo>
                    <a:pt x="234625" y="187873"/>
                    <a:pt x="187873" y="234625"/>
                    <a:pt x="130733" y="234625"/>
                  </a:cubicBezTo>
                  <a:close/>
                </a:path>
              </a:pathLst>
            </a:custGeom>
            <a:grpFill/>
            <a:ln w="4266" cap="flat">
              <a:noFill/>
              <a:prstDash val="solid"/>
              <a:miter/>
            </a:ln>
          </p:spPr>
          <p:txBody>
            <a:bodyPr rot="0" spcFirstLastPara="0" vertOverflow="overflow" horzOverflow="overflow" vert="horz" wrap="square" lIns="68580" tIns="34290" rIns="68580" bIns="34290" numCol="1" spcCol="0" rtlCol="0" fromWordArt="false" anchor="ctr" anchorCtr="false" forceAA="false" compatLnSpc="true">
              <a:noAutofit/>
            </a:bodyPr>
            <a:lstStyle/>
            <a:p>
              <a:endParaRPr lang="en-US" sz="1350"/>
            </a:p>
          </p:txBody>
        </p:sp>
        <p:sp>
          <p:nvSpPr>
            <p:cNvPr id="53" name="Freeform: Shape 18"/>
            <p:cNvSpPr/>
            <p:nvPr/>
          </p:nvSpPr>
          <p:spPr>
            <a:xfrm>
              <a:off x="3515036" y="3702747"/>
              <a:ext cx="186572" cy="136956"/>
            </a:xfrm>
            <a:custGeom>
              <a:avLst/>
              <a:gdLst>
                <a:gd name="connsiteX0" fmla="*/ 186139 w 186572"/>
                <a:gd name="connsiteY0" fmla="*/ 59904 h 136956"/>
                <a:gd name="connsiteX1" fmla="*/ 161465 w 186572"/>
                <a:gd name="connsiteY1" fmla="*/ 59904 h 136956"/>
                <a:gd name="connsiteX2" fmla="*/ 155838 w 186572"/>
                <a:gd name="connsiteY2" fmla="*/ 63367 h 136956"/>
                <a:gd name="connsiteX3" fmla="*/ 139388 w 186572"/>
                <a:gd name="connsiteY3" fmla="*/ 81115 h 136956"/>
                <a:gd name="connsiteX4" fmla="*/ 125536 w 186572"/>
                <a:gd name="connsiteY4" fmla="*/ 33065 h 136956"/>
                <a:gd name="connsiteX5" fmla="*/ 116012 w 186572"/>
                <a:gd name="connsiteY5" fmla="*/ 27870 h 136956"/>
                <a:gd name="connsiteX6" fmla="*/ 110818 w 186572"/>
                <a:gd name="connsiteY6" fmla="*/ 32632 h 136956"/>
                <a:gd name="connsiteX7" fmla="*/ 84845 w 186572"/>
                <a:gd name="connsiteY7" fmla="*/ 101460 h 136956"/>
                <a:gd name="connsiteX8" fmla="*/ 67097 w 186572"/>
                <a:gd name="connsiteY8" fmla="*/ 6226 h 136956"/>
                <a:gd name="connsiteX9" fmla="*/ 58439 w 186572"/>
                <a:gd name="connsiteY9" fmla="*/ 166 h 136956"/>
                <a:gd name="connsiteX10" fmla="*/ 52379 w 186572"/>
                <a:gd name="connsiteY10" fmla="*/ 5360 h 136956"/>
                <a:gd name="connsiteX11" fmla="*/ 33765 w 186572"/>
                <a:gd name="connsiteY11" fmla="*/ 59904 h 136956"/>
                <a:gd name="connsiteX12" fmla="*/ 0 w 186572"/>
                <a:gd name="connsiteY12" fmla="*/ 59904 h 136956"/>
                <a:gd name="connsiteX13" fmla="*/ 0 w 186572"/>
                <a:gd name="connsiteY13" fmla="*/ 77219 h 136956"/>
                <a:gd name="connsiteX14" fmla="*/ 39392 w 186572"/>
                <a:gd name="connsiteY14" fmla="*/ 77219 h 136956"/>
                <a:gd name="connsiteX15" fmla="*/ 46751 w 186572"/>
                <a:gd name="connsiteY15" fmla="*/ 70726 h 136956"/>
                <a:gd name="connsiteX16" fmla="*/ 57573 w 186572"/>
                <a:gd name="connsiteY16" fmla="*/ 37827 h 136956"/>
                <a:gd name="connsiteX17" fmla="*/ 74889 w 186572"/>
                <a:gd name="connsiteY17" fmla="*/ 130896 h 136956"/>
                <a:gd name="connsiteX18" fmla="*/ 81815 w 186572"/>
                <a:gd name="connsiteY18" fmla="*/ 136957 h 136956"/>
                <a:gd name="connsiteX19" fmla="*/ 82681 w 186572"/>
                <a:gd name="connsiteY19" fmla="*/ 136957 h 136956"/>
                <a:gd name="connsiteX20" fmla="*/ 90040 w 186572"/>
                <a:gd name="connsiteY20" fmla="*/ 132195 h 136956"/>
                <a:gd name="connsiteX21" fmla="*/ 117744 w 186572"/>
                <a:gd name="connsiteY21" fmla="*/ 59471 h 136956"/>
                <a:gd name="connsiteX22" fmla="*/ 128999 w 186572"/>
                <a:gd name="connsiteY22" fmla="*/ 98430 h 136956"/>
                <a:gd name="connsiteX23" fmla="*/ 138522 w 186572"/>
                <a:gd name="connsiteY23" fmla="*/ 103625 h 136956"/>
                <a:gd name="connsiteX24" fmla="*/ 141985 w 186572"/>
                <a:gd name="connsiteY24" fmla="*/ 101460 h 136956"/>
                <a:gd name="connsiteX25" fmla="*/ 165361 w 186572"/>
                <a:gd name="connsiteY25" fmla="*/ 77219 h 136956"/>
                <a:gd name="connsiteX26" fmla="*/ 186572 w 186572"/>
                <a:gd name="connsiteY26" fmla="*/ 77219 h 136956"/>
                <a:gd name="connsiteX27" fmla="*/ 186572 w 186572"/>
                <a:gd name="connsiteY27" fmla="*/ 59904 h 136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86572" h="136956">
                  <a:moveTo>
                    <a:pt x="186139" y="59904"/>
                  </a:moveTo>
                  <a:lnTo>
                    <a:pt x="161465" y="59904"/>
                  </a:lnTo>
                  <a:cubicBezTo>
                    <a:pt x="159301" y="60337"/>
                    <a:pt x="157136" y="61635"/>
                    <a:pt x="155838" y="63367"/>
                  </a:cubicBezTo>
                  <a:lnTo>
                    <a:pt x="139388" y="81115"/>
                  </a:lnTo>
                  <a:lnTo>
                    <a:pt x="125536" y="33065"/>
                  </a:lnTo>
                  <a:cubicBezTo>
                    <a:pt x="124237" y="29169"/>
                    <a:pt x="119908" y="26572"/>
                    <a:pt x="116012" y="27870"/>
                  </a:cubicBezTo>
                  <a:cubicBezTo>
                    <a:pt x="113848" y="28736"/>
                    <a:pt x="111684" y="30035"/>
                    <a:pt x="110818" y="32632"/>
                  </a:cubicBezTo>
                  <a:lnTo>
                    <a:pt x="84845" y="101460"/>
                  </a:lnTo>
                  <a:lnTo>
                    <a:pt x="67097" y="6226"/>
                  </a:lnTo>
                  <a:cubicBezTo>
                    <a:pt x="66231" y="1897"/>
                    <a:pt x="62335" y="-700"/>
                    <a:pt x="58439" y="166"/>
                  </a:cubicBezTo>
                  <a:cubicBezTo>
                    <a:pt x="55842" y="599"/>
                    <a:pt x="53677" y="2763"/>
                    <a:pt x="52379" y="5360"/>
                  </a:cubicBezTo>
                  <a:lnTo>
                    <a:pt x="33765" y="59904"/>
                  </a:lnTo>
                  <a:lnTo>
                    <a:pt x="0" y="59904"/>
                  </a:lnTo>
                  <a:lnTo>
                    <a:pt x="0" y="77219"/>
                  </a:lnTo>
                  <a:lnTo>
                    <a:pt x="39392" y="77219"/>
                  </a:lnTo>
                  <a:cubicBezTo>
                    <a:pt x="42855" y="76786"/>
                    <a:pt x="45886" y="74189"/>
                    <a:pt x="46751" y="70726"/>
                  </a:cubicBezTo>
                  <a:lnTo>
                    <a:pt x="57573" y="37827"/>
                  </a:lnTo>
                  <a:lnTo>
                    <a:pt x="74889" y="130896"/>
                  </a:lnTo>
                  <a:cubicBezTo>
                    <a:pt x="75322" y="134359"/>
                    <a:pt x="78352" y="136957"/>
                    <a:pt x="81815" y="136957"/>
                  </a:cubicBezTo>
                  <a:lnTo>
                    <a:pt x="82681" y="136957"/>
                  </a:lnTo>
                  <a:cubicBezTo>
                    <a:pt x="85711" y="136957"/>
                    <a:pt x="88741" y="135225"/>
                    <a:pt x="90040" y="132195"/>
                  </a:cubicBezTo>
                  <a:lnTo>
                    <a:pt x="117744" y="59471"/>
                  </a:lnTo>
                  <a:lnTo>
                    <a:pt x="128999" y="98430"/>
                  </a:lnTo>
                  <a:cubicBezTo>
                    <a:pt x="130298" y="102326"/>
                    <a:pt x="134194" y="104923"/>
                    <a:pt x="138522" y="103625"/>
                  </a:cubicBezTo>
                  <a:cubicBezTo>
                    <a:pt x="139821" y="103192"/>
                    <a:pt x="141120" y="102326"/>
                    <a:pt x="141985" y="101460"/>
                  </a:cubicBezTo>
                  <a:lnTo>
                    <a:pt x="165361" y="77219"/>
                  </a:lnTo>
                  <a:lnTo>
                    <a:pt x="186572" y="77219"/>
                  </a:lnTo>
                  <a:lnTo>
                    <a:pt x="186572" y="59904"/>
                  </a:lnTo>
                  <a:close/>
                </a:path>
              </a:pathLst>
            </a:custGeom>
            <a:grpFill/>
            <a:ln w="4266" cap="flat">
              <a:noFill/>
              <a:prstDash val="solid"/>
              <a:miter/>
            </a:ln>
          </p:spPr>
          <p:txBody>
            <a:bodyPr rot="0" spcFirstLastPara="0" vertOverflow="overflow" horzOverflow="overflow" vert="horz" wrap="square" lIns="68580" tIns="34290" rIns="68580" bIns="34290" numCol="1" spcCol="0" rtlCol="0" fromWordArt="false" anchor="ctr" anchorCtr="false" forceAA="false" compatLnSpc="true">
              <a:noAutofit/>
            </a:bodyPr>
            <a:lstStyle/>
            <a:p>
              <a:endParaRPr lang="en-US" sz="1350"/>
            </a:p>
          </p:txBody>
        </p:sp>
      </p:grpSp>
      <p:grpSp>
        <p:nvGrpSpPr>
          <p:cNvPr id="54" name="Graphic 8" descr="Stopwatch"/>
          <p:cNvGrpSpPr/>
          <p:nvPr/>
        </p:nvGrpSpPr>
        <p:grpSpPr>
          <a:xfrm>
            <a:off x="8107844" y="9035576"/>
            <a:ext cx="311675" cy="311675"/>
            <a:chOff x="3443611" y="4357666"/>
            <a:chExt cx="415567" cy="415567"/>
          </a:xfrm>
        </p:grpSpPr>
        <p:sp>
          <p:nvSpPr>
            <p:cNvPr id="55" name="Freeform: Shape 20"/>
            <p:cNvSpPr/>
            <p:nvPr/>
          </p:nvSpPr>
          <p:spPr>
            <a:xfrm>
              <a:off x="3642736" y="4491859"/>
              <a:ext cx="17315" cy="17315"/>
            </a:xfrm>
            <a:custGeom>
              <a:avLst/>
              <a:gdLst>
                <a:gd name="connsiteX0" fmla="*/ 17315 w 17315"/>
                <a:gd name="connsiteY0" fmla="*/ 8658 h 17315"/>
                <a:gd name="connsiteX1" fmla="*/ 8658 w 17315"/>
                <a:gd name="connsiteY1" fmla="*/ 17315 h 17315"/>
                <a:gd name="connsiteX2" fmla="*/ 0 w 17315"/>
                <a:gd name="connsiteY2" fmla="*/ 8658 h 17315"/>
                <a:gd name="connsiteX3" fmla="*/ 8658 w 17315"/>
                <a:gd name="connsiteY3" fmla="*/ 0 h 17315"/>
                <a:gd name="connsiteX4" fmla="*/ 17315 w 17315"/>
                <a:gd name="connsiteY4" fmla="*/ 8658 h 17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15" h="17315">
                  <a:moveTo>
                    <a:pt x="17315" y="8658"/>
                  </a:moveTo>
                  <a:cubicBezTo>
                    <a:pt x="17315" y="13439"/>
                    <a:pt x="13439" y="17315"/>
                    <a:pt x="8658" y="17315"/>
                  </a:cubicBezTo>
                  <a:cubicBezTo>
                    <a:pt x="3876" y="17315"/>
                    <a:pt x="0" y="13439"/>
                    <a:pt x="0" y="8658"/>
                  </a:cubicBezTo>
                  <a:cubicBezTo>
                    <a:pt x="0" y="3876"/>
                    <a:pt x="3876" y="0"/>
                    <a:pt x="8658" y="0"/>
                  </a:cubicBezTo>
                  <a:cubicBezTo>
                    <a:pt x="13439" y="0"/>
                    <a:pt x="17315" y="3876"/>
                    <a:pt x="17315" y="8658"/>
                  </a:cubicBezTo>
                  <a:close/>
                </a:path>
              </a:pathLst>
            </a:custGeom>
            <a:solidFill>
              <a:srgbClr val="000000"/>
            </a:solidFill>
            <a:ln w="4266" cap="flat">
              <a:noFill/>
              <a:prstDash val="solid"/>
              <a:miter/>
            </a:ln>
          </p:spPr>
          <p:txBody>
            <a:bodyPr rot="0" spcFirstLastPara="0" vertOverflow="overflow" horzOverflow="overflow" vert="horz" wrap="square" lIns="68580" tIns="34290" rIns="68580" bIns="34290" numCol="1" spcCol="0" rtlCol="0" fromWordArt="false" anchor="ctr" anchorCtr="false" forceAA="false" compatLnSpc="true">
              <a:noAutofit/>
            </a:bodyPr>
            <a:lstStyle/>
            <a:p>
              <a:endParaRPr lang="en-US" sz="1350"/>
            </a:p>
          </p:txBody>
        </p:sp>
        <p:sp>
          <p:nvSpPr>
            <p:cNvPr id="56" name="Freeform: Shape 21"/>
            <p:cNvSpPr/>
            <p:nvPr/>
          </p:nvSpPr>
          <p:spPr>
            <a:xfrm>
              <a:off x="3642736" y="4665012"/>
              <a:ext cx="17315" cy="17315"/>
            </a:xfrm>
            <a:custGeom>
              <a:avLst/>
              <a:gdLst>
                <a:gd name="connsiteX0" fmla="*/ 17315 w 17315"/>
                <a:gd name="connsiteY0" fmla="*/ 8658 h 17315"/>
                <a:gd name="connsiteX1" fmla="*/ 8658 w 17315"/>
                <a:gd name="connsiteY1" fmla="*/ 17315 h 17315"/>
                <a:gd name="connsiteX2" fmla="*/ 0 w 17315"/>
                <a:gd name="connsiteY2" fmla="*/ 8658 h 17315"/>
                <a:gd name="connsiteX3" fmla="*/ 8658 w 17315"/>
                <a:gd name="connsiteY3" fmla="*/ 0 h 17315"/>
                <a:gd name="connsiteX4" fmla="*/ 17315 w 17315"/>
                <a:gd name="connsiteY4" fmla="*/ 8658 h 17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15" h="17315">
                  <a:moveTo>
                    <a:pt x="17315" y="8658"/>
                  </a:moveTo>
                  <a:cubicBezTo>
                    <a:pt x="17315" y="13439"/>
                    <a:pt x="13439" y="17315"/>
                    <a:pt x="8658" y="17315"/>
                  </a:cubicBezTo>
                  <a:cubicBezTo>
                    <a:pt x="3876" y="17315"/>
                    <a:pt x="0" y="13439"/>
                    <a:pt x="0" y="8658"/>
                  </a:cubicBezTo>
                  <a:cubicBezTo>
                    <a:pt x="0" y="3876"/>
                    <a:pt x="3876" y="0"/>
                    <a:pt x="8658" y="0"/>
                  </a:cubicBezTo>
                  <a:cubicBezTo>
                    <a:pt x="13439" y="0"/>
                    <a:pt x="17315" y="3876"/>
                    <a:pt x="17315" y="8658"/>
                  </a:cubicBezTo>
                  <a:close/>
                </a:path>
              </a:pathLst>
            </a:custGeom>
            <a:solidFill>
              <a:srgbClr val="000000"/>
            </a:solidFill>
            <a:ln w="4266" cap="flat">
              <a:noFill/>
              <a:prstDash val="solid"/>
              <a:miter/>
            </a:ln>
          </p:spPr>
          <p:txBody>
            <a:bodyPr rot="0" spcFirstLastPara="0" vertOverflow="overflow" horzOverflow="overflow" vert="horz" wrap="square" lIns="68580" tIns="34290" rIns="68580" bIns="34290" numCol="1" spcCol="0" rtlCol="0" fromWordArt="false" anchor="ctr" anchorCtr="false" forceAA="false" compatLnSpc="true">
              <a:noAutofit/>
            </a:bodyPr>
            <a:lstStyle/>
            <a:p>
              <a:endParaRPr lang="en-US" sz="1350"/>
            </a:p>
          </p:txBody>
        </p:sp>
        <p:sp>
          <p:nvSpPr>
            <p:cNvPr id="57" name="Freeform: Shape 22"/>
            <p:cNvSpPr/>
            <p:nvPr/>
          </p:nvSpPr>
          <p:spPr>
            <a:xfrm>
              <a:off x="3729313" y="4574107"/>
              <a:ext cx="17315" cy="17315"/>
            </a:xfrm>
            <a:custGeom>
              <a:avLst/>
              <a:gdLst>
                <a:gd name="connsiteX0" fmla="*/ 17315 w 17315"/>
                <a:gd name="connsiteY0" fmla="*/ 8658 h 17315"/>
                <a:gd name="connsiteX1" fmla="*/ 8658 w 17315"/>
                <a:gd name="connsiteY1" fmla="*/ 17315 h 17315"/>
                <a:gd name="connsiteX2" fmla="*/ 0 w 17315"/>
                <a:gd name="connsiteY2" fmla="*/ 8658 h 17315"/>
                <a:gd name="connsiteX3" fmla="*/ 8658 w 17315"/>
                <a:gd name="connsiteY3" fmla="*/ 0 h 17315"/>
                <a:gd name="connsiteX4" fmla="*/ 17315 w 17315"/>
                <a:gd name="connsiteY4" fmla="*/ 8658 h 17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15" h="17315">
                  <a:moveTo>
                    <a:pt x="17315" y="8658"/>
                  </a:moveTo>
                  <a:cubicBezTo>
                    <a:pt x="17315" y="13439"/>
                    <a:pt x="13439" y="17315"/>
                    <a:pt x="8658" y="17315"/>
                  </a:cubicBezTo>
                  <a:cubicBezTo>
                    <a:pt x="3876" y="17315"/>
                    <a:pt x="0" y="13439"/>
                    <a:pt x="0" y="8658"/>
                  </a:cubicBezTo>
                  <a:cubicBezTo>
                    <a:pt x="0" y="3876"/>
                    <a:pt x="3876" y="0"/>
                    <a:pt x="8658" y="0"/>
                  </a:cubicBezTo>
                  <a:cubicBezTo>
                    <a:pt x="13439" y="0"/>
                    <a:pt x="17315" y="3876"/>
                    <a:pt x="17315" y="8658"/>
                  </a:cubicBezTo>
                  <a:close/>
                </a:path>
              </a:pathLst>
            </a:custGeom>
            <a:solidFill>
              <a:srgbClr val="000000"/>
            </a:solidFill>
            <a:ln w="4266" cap="flat">
              <a:noFill/>
              <a:prstDash val="solid"/>
              <a:miter/>
            </a:ln>
          </p:spPr>
          <p:txBody>
            <a:bodyPr rot="0" spcFirstLastPara="0" vertOverflow="overflow" horzOverflow="overflow" vert="horz" wrap="square" lIns="68580" tIns="34290" rIns="68580" bIns="34290" numCol="1" spcCol="0" rtlCol="0" fromWordArt="false" anchor="ctr" anchorCtr="false" forceAA="false" compatLnSpc="true">
              <a:noAutofit/>
            </a:bodyPr>
            <a:lstStyle/>
            <a:p>
              <a:endParaRPr lang="en-US" sz="1350"/>
            </a:p>
          </p:txBody>
        </p:sp>
        <p:sp>
          <p:nvSpPr>
            <p:cNvPr id="58" name="Freeform: Shape 23"/>
            <p:cNvSpPr/>
            <p:nvPr/>
          </p:nvSpPr>
          <p:spPr>
            <a:xfrm>
              <a:off x="3556160" y="4574107"/>
              <a:ext cx="17315" cy="17315"/>
            </a:xfrm>
            <a:custGeom>
              <a:avLst/>
              <a:gdLst>
                <a:gd name="connsiteX0" fmla="*/ 17315 w 17315"/>
                <a:gd name="connsiteY0" fmla="*/ 8658 h 17315"/>
                <a:gd name="connsiteX1" fmla="*/ 8658 w 17315"/>
                <a:gd name="connsiteY1" fmla="*/ 17315 h 17315"/>
                <a:gd name="connsiteX2" fmla="*/ 0 w 17315"/>
                <a:gd name="connsiteY2" fmla="*/ 8658 h 17315"/>
                <a:gd name="connsiteX3" fmla="*/ 8658 w 17315"/>
                <a:gd name="connsiteY3" fmla="*/ 0 h 17315"/>
                <a:gd name="connsiteX4" fmla="*/ 17315 w 17315"/>
                <a:gd name="connsiteY4" fmla="*/ 8658 h 17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15" h="17315">
                  <a:moveTo>
                    <a:pt x="17315" y="8658"/>
                  </a:moveTo>
                  <a:cubicBezTo>
                    <a:pt x="17315" y="13439"/>
                    <a:pt x="13439" y="17315"/>
                    <a:pt x="8658" y="17315"/>
                  </a:cubicBezTo>
                  <a:cubicBezTo>
                    <a:pt x="3876" y="17315"/>
                    <a:pt x="0" y="13439"/>
                    <a:pt x="0" y="8658"/>
                  </a:cubicBezTo>
                  <a:cubicBezTo>
                    <a:pt x="0" y="3876"/>
                    <a:pt x="3876" y="0"/>
                    <a:pt x="8658" y="0"/>
                  </a:cubicBezTo>
                  <a:cubicBezTo>
                    <a:pt x="13439" y="0"/>
                    <a:pt x="17315" y="3876"/>
                    <a:pt x="17315" y="8658"/>
                  </a:cubicBezTo>
                  <a:close/>
                </a:path>
              </a:pathLst>
            </a:custGeom>
            <a:solidFill>
              <a:srgbClr val="000000"/>
            </a:solidFill>
            <a:ln w="4266" cap="flat">
              <a:noFill/>
              <a:prstDash val="solid"/>
              <a:miter/>
            </a:ln>
          </p:spPr>
          <p:txBody>
            <a:bodyPr rot="0" spcFirstLastPara="0" vertOverflow="overflow" horzOverflow="overflow" vert="horz" wrap="square" lIns="68580" tIns="34290" rIns="68580" bIns="34290" numCol="1" spcCol="0" rtlCol="0" fromWordArt="false" anchor="ctr" anchorCtr="false" forceAA="false" compatLnSpc="true">
              <a:noAutofit/>
            </a:bodyPr>
            <a:lstStyle/>
            <a:p>
              <a:endParaRPr lang="en-US" sz="1350"/>
            </a:p>
          </p:txBody>
        </p:sp>
        <p:sp>
          <p:nvSpPr>
            <p:cNvPr id="59" name="Freeform: Shape 24"/>
            <p:cNvSpPr/>
            <p:nvPr/>
          </p:nvSpPr>
          <p:spPr>
            <a:xfrm>
              <a:off x="3642736" y="4522161"/>
              <a:ext cx="57573" cy="109519"/>
            </a:xfrm>
            <a:custGeom>
              <a:avLst/>
              <a:gdLst>
                <a:gd name="connsiteX0" fmla="*/ 17315 w 57573"/>
                <a:gd name="connsiteY0" fmla="*/ 0 h 109519"/>
                <a:gd name="connsiteX1" fmla="*/ 0 w 57573"/>
                <a:gd name="connsiteY1" fmla="*/ 0 h 109519"/>
                <a:gd name="connsiteX2" fmla="*/ 0 w 57573"/>
                <a:gd name="connsiteY2" fmla="*/ 60604 h 109519"/>
                <a:gd name="connsiteX3" fmla="*/ 2597 w 57573"/>
                <a:gd name="connsiteY3" fmla="*/ 66664 h 109519"/>
                <a:gd name="connsiteX4" fmla="*/ 45453 w 57573"/>
                <a:gd name="connsiteY4" fmla="*/ 109519 h 109519"/>
                <a:gd name="connsiteX5" fmla="*/ 57573 w 57573"/>
                <a:gd name="connsiteY5" fmla="*/ 97399 h 109519"/>
                <a:gd name="connsiteX6" fmla="*/ 17315 w 57573"/>
                <a:gd name="connsiteY6" fmla="*/ 57140 h 109519"/>
                <a:gd name="connsiteX7" fmla="*/ 17315 w 57573"/>
                <a:gd name="connsiteY7" fmla="*/ 0 h 109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573" h="109519">
                  <a:moveTo>
                    <a:pt x="17315" y="0"/>
                  </a:moveTo>
                  <a:lnTo>
                    <a:pt x="0" y="0"/>
                  </a:lnTo>
                  <a:lnTo>
                    <a:pt x="0" y="60604"/>
                  </a:lnTo>
                  <a:cubicBezTo>
                    <a:pt x="0" y="62768"/>
                    <a:pt x="866" y="64932"/>
                    <a:pt x="2597" y="66664"/>
                  </a:cubicBezTo>
                  <a:lnTo>
                    <a:pt x="45453" y="109519"/>
                  </a:lnTo>
                  <a:lnTo>
                    <a:pt x="57573" y="97399"/>
                  </a:lnTo>
                  <a:lnTo>
                    <a:pt x="17315" y="57140"/>
                  </a:lnTo>
                  <a:lnTo>
                    <a:pt x="17315" y="0"/>
                  </a:lnTo>
                  <a:close/>
                </a:path>
              </a:pathLst>
            </a:custGeom>
            <a:solidFill>
              <a:srgbClr val="000000"/>
            </a:solidFill>
            <a:ln w="4266" cap="flat">
              <a:noFill/>
              <a:prstDash val="solid"/>
              <a:miter/>
            </a:ln>
          </p:spPr>
          <p:txBody>
            <a:bodyPr rot="0" spcFirstLastPara="0" vertOverflow="overflow" horzOverflow="overflow" vert="horz" wrap="square" lIns="68580" tIns="34290" rIns="68580" bIns="34290" numCol="1" spcCol="0" rtlCol="0" fromWordArt="false" anchor="ctr" anchorCtr="false" forceAA="false" compatLnSpc="true">
              <a:noAutofit/>
            </a:bodyPr>
            <a:lstStyle/>
            <a:p>
              <a:endParaRPr lang="en-US" sz="1350"/>
            </a:p>
          </p:txBody>
        </p:sp>
        <p:sp>
          <p:nvSpPr>
            <p:cNvPr id="60" name="Freeform: Shape 25"/>
            <p:cNvSpPr/>
            <p:nvPr/>
          </p:nvSpPr>
          <p:spPr>
            <a:xfrm>
              <a:off x="3504346" y="4396625"/>
              <a:ext cx="294617" cy="337412"/>
            </a:xfrm>
            <a:custGeom>
              <a:avLst/>
              <a:gdLst>
                <a:gd name="connsiteX0" fmla="*/ 147048 w 294617"/>
                <a:gd name="connsiteY0" fmla="*/ 311675 h 337412"/>
                <a:gd name="connsiteX1" fmla="*/ 25841 w 294617"/>
                <a:gd name="connsiteY1" fmla="*/ 190468 h 337412"/>
                <a:gd name="connsiteX2" fmla="*/ 147048 w 294617"/>
                <a:gd name="connsiteY2" fmla="*/ 69261 h 337412"/>
                <a:gd name="connsiteX3" fmla="*/ 268255 w 294617"/>
                <a:gd name="connsiteY3" fmla="*/ 190468 h 337412"/>
                <a:gd name="connsiteX4" fmla="*/ 147048 w 294617"/>
                <a:gd name="connsiteY4" fmla="*/ 311675 h 337412"/>
                <a:gd name="connsiteX5" fmla="*/ 147048 w 294617"/>
                <a:gd name="connsiteY5" fmla="*/ 311675 h 337412"/>
                <a:gd name="connsiteX6" fmla="*/ 249641 w 294617"/>
                <a:gd name="connsiteY6" fmla="*/ 84845 h 337412"/>
                <a:gd name="connsiteX7" fmla="*/ 262627 w 294617"/>
                <a:gd name="connsiteY7" fmla="*/ 71858 h 337412"/>
                <a:gd name="connsiteX8" fmla="*/ 262194 w 294617"/>
                <a:gd name="connsiteY8" fmla="*/ 53677 h 337412"/>
                <a:gd name="connsiteX9" fmla="*/ 244013 w 294617"/>
                <a:gd name="connsiteY9" fmla="*/ 53245 h 337412"/>
                <a:gd name="connsiteX10" fmla="*/ 229295 w 294617"/>
                <a:gd name="connsiteY10" fmla="*/ 68395 h 337412"/>
                <a:gd name="connsiteX11" fmla="*/ 160034 w 294617"/>
                <a:gd name="connsiteY11" fmla="*/ 44154 h 337412"/>
                <a:gd name="connsiteX12" fmla="*/ 160034 w 294617"/>
                <a:gd name="connsiteY12" fmla="*/ 25973 h 337412"/>
                <a:gd name="connsiteX13" fmla="*/ 198994 w 294617"/>
                <a:gd name="connsiteY13" fmla="*/ 25973 h 337412"/>
                <a:gd name="connsiteX14" fmla="*/ 198994 w 294617"/>
                <a:gd name="connsiteY14" fmla="*/ 0 h 337412"/>
                <a:gd name="connsiteX15" fmla="*/ 95102 w 294617"/>
                <a:gd name="connsiteY15" fmla="*/ 0 h 337412"/>
                <a:gd name="connsiteX16" fmla="*/ 95102 w 294617"/>
                <a:gd name="connsiteY16" fmla="*/ 25973 h 337412"/>
                <a:gd name="connsiteX17" fmla="*/ 134061 w 294617"/>
                <a:gd name="connsiteY17" fmla="*/ 25973 h 337412"/>
                <a:gd name="connsiteX18" fmla="*/ 134061 w 294617"/>
                <a:gd name="connsiteY18" fmla="*/ 43721 h 337412"/>
                <a:gd name="connsiteX19" fmla="*/ 1166 w 294617"/>
                <a:gd name="connsiteY19" fmla="*/ 171854 h 337412"/>
                <a:gd name="connsiteX20" fmla="*/ 98132 w 294617"/>
                <a:gd name="connsiteY20" fmla="*/ 328991 h 337412"/>
                <a:gd name="connsiteX21" fmla="*/ 272584 w 294617"/>
                <a:gd name="connsiteY21" fmla="*/ 267954 h 337412"/>
                <a:gd name="connsiteX22" fmla="*/ 249641 w 294617"/>
                <a:gd name="connsiteY22" fmla="*/ 84845 h 337412"/>
                <a:gd name="connsiteX23" fmla="*/ 249641 w 294617"/>
                <a:gd name="connsiteY23" fmla="*/ 84845 h 337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94617" h="337412">
                  <a:moveTo>
                    <a:pt x="147048" y="311675"/>
                  </a:moveTo>
                  <a:cubicBezTo>
                    <a:pt x="79951" y="311675"/>
                    <a:pt x="25841" y="257565"/>
                    <a:pt x="25841" y="190468"/>
                  </a:cubicBezTo>
                  <a:cubicBezTo>
                    <a:pt x="25841" y="123371"/>
                    <a:pt x="79951" y="69261"/>
                    <a:pt x="147048" y="69261"/>
                  </a:cubicBezTo>
                  <a:cubicBezTo>
                    <a:pt x="214144" y="69261"/>
                    <a:pt x="268255" y="123371"/>
                    <a:pt x="268255" y="190468"/>
                  </a:cubicBezTo>
                  <a:cubicBezTo>
                    <a:pt x="268255" y="257565"/>
                    <a:pt x="214144" y="311675"/>
                    <a:pt x="147048" y="311675"/>
                  </a:cubicBezTo>
                  <a:lnTo>
                    <a:pt x="147048" y="311675"/>
                  </a:lnTo>
                  <a:close/>
                  <a:moveTo>
                    <a:pt x="249641" y="84845"/>
                  </a:moveTo>
                  <a:lnTo>
                    <a:pt x="262627" y="71858"/>
                  </a:lnTo>
                  <a:cubicBezTo>
                    <a:pt x="267389" y="66664"/>
                    <a:pt x="267389" y="58872"/>
                    <a:pt x="262194" y="53677"/>
                  </a:cubicBezTo>
                  <a:cubicBezTo>
                    <a:pt x="257433" y="48916"/>
                    <a:pt x="249208" y="48483"/>
                    <a:pt x="244013" y="53245"/>
                  </a:cubicBezTo>
                  <a:lnTo>
                    <a:pt x="229295" y="68395"/>
                  </a:lnTo>
                  <a:cubicBezTo>
                    <a:pt x="208517" y="54543"/>
                    <a:pt x="184708" y="45886"/>
                    <a:pt x="160034" y="44154"/>
                  </a:cubicBezTo>
                  <a:lnTo>
                    <a:pt x="160034" y="25973"/>
                  </a:lnTo>
                  <a:lnTo>
                    <a:pt x="198994" y="25973"/>
                  </a:lnTo>
                  <a:lnTo>
                    <a:pt x="198994" y="0"/>
                  </a:lnTo>
                  <a:lnTo>
                    <a:pt x="95102" y="0"/>
                  </a:lnTo>
                  <a:lnTo>
                    <a:pt x="95102" y="25973"/>
                  </a:lnTo>
                  <a:lnTo>
                    <a:pt x="134061" y="25973"/>
                  </a:lnTo>
                  <a:lnTo>
                    <a:pt x="134061" y="43721"/>
                  </a:lnTo>
                  <a:cubicBezTo>
                    <a:pt x="65233" y="49781"/>
                    <a:pt x="9824" y="103026"/>
                    <a:pt x="1166" y="171854"/>
                  </a:cubicBezTo>
                  <a:cubicBezTo>
                    <a:pt x="-7491" y="240683"/>
                    <a:pt x="32767" y="306048"/>
                    <a:pt x="98132" y="328991"/>
                  </a:cubicBezTo>
                  <a:cubicBezTo>
                    <a:pt x="163497" y="351933"/>
                    <a:pt x="235789" y="326826"/>
                    <a:pt x="272584" y="267954"/>
                  </a:cubicBezTo>
                  <a:cubicBezTo>
                    <a:pt x="309379" y="209082"/>
                    <a:pt x="298989" y="132895"/>
                    <a:pt x="249641" y="84845"/>
                  </a:cubicBezTo>
                  <a:lnTo>
                    <a:pt x="249641" y="84845"/>
                  </a:lnTo>
                  <a:close/>
                </a:path>
              </a:pathLst>
            </a:custGeom>
            <a:solidFill>
              <a:srgbClr val="000000"/>
            </a:solidFill>
            <a:ln w="4266" cap="flat">
              <a:noFill/>
              <a:prstDash val="solid"/>
              <a:miter/>
            </a:ln>
          </p:spPr>
          <p:txBody>
            <a:bodyPr rot="0" spcFirstLastPara="0" vertOverflow="overflow" horzOverflow="overflow" vert="horz" wrap="square" lIns="68580" tIns="34290" rIns="68580" bIns="34290" numCol="1" spcCol="0" rtlCol="0" fromWordArt="false" anchor="ctr" anchorCtr="false" forceAA="false" compatLnSpc="true">
              <a:noAutofit/>
            </a:bodyPr>
            <a:lstStyle/>
            <a:p>
              <a:endParaRPr lang="en-US" sz="1350"/>
            </a:p>
          </p:txBody>
        </p:sp>
      </p:grpSp>
      <p:grpSp>
        <p:nvGrpSpPr>
          <p:cNvPr id="61" name="Graphic 10" descr="Bar graph with upward trend"/>
          <p:cNvGrpSpPr/>
          <p:nvPr/>
        </p:nvGrpSpPr>
        <p:grpSpPr>
          <a:xfrm>
            <a:off x="8107844" y="9955708"/>
            <a:ext cx="311675" cy="311675"/>
            <a:chOff x="3443611" y="5112846"/>
            <a:chExt cx="415567" cy="415567"/>
          </a:xfrm>
        </p:grpSpPr>
        <p:sp>
          <p:nvSpPr>
            <p:cNvPr id="62" name="Freeform: Shape 27"/>
            <p:cNvSpPr/>
            <p:nvPr/>
          </p:nvSpPr>
          <p:spPr>
            <a:xfrm>
              <a:off x="3504214" y="5169120"/>
              <a:ext cx="298688" cy="303017"/>
            </a:xfrm>
            <a:custGeom>
              <a:avLst/>
              <a:gdLst>
                <a:gd name="connsiteX0" fmla="*/ 25973 w 298688"/>
                <a:gd name="connsiteY0" fmla="*/ 0 h 303017"/>
                <a:gd name="connsiteX1" fmla="*/ 0 w 298688"/>
                <a:gd name="connsiteY1" fmla="*/ 0 h 303017"/>
                <a:gd name="connsiteX2" fmla="*/ 0 w 298688"/>
                <a:gd name="connsiteY2" fmla="*/ 303018 h 303017"/>
                <a:gd name="connsiteX3" fmla="*/ 298689 w 298688"/>
                <a:gd name="connsiteY3" fmla="*/ 303018 h 303017"/>
                <a:gd name="connsiteX4" fmla="*/ 298689 w 298688"/>
                <a:gd name="connsiteY4" fmla="*/ 277045 h 303017"/>
                <a:gd name="connsiteX5" fmla="*/ 25973 w 298688"/>
                <a:gd name="connsiteY5" fmla="*/ 277045 h 303017"/>
                <a:gd name="connsiteX6" fmla="*/ 25973 w 298688"/>
                <a:gd name="connsiteY6" fmla="*/ 0 h 30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8688" h="303017">
                  <a:moveTo>
                    <a:pt x="25973" y="0"/>
                  </a:moveTo>
                  <a:lnTo>
                    <a:pt x="0" y="0"/>
                  </a:lnTo>
                  <a:lnTo>
                    <a:pt x="0" y="303018"/>
                  </a:lnTo>
                  <a:lnTo>
                    <a:pt x="298689" y="303018"/>
                  </a:lnTo>
                  <a:lnTo>
                    <a:pt x="298689" y="277045"/>
                  </a:lnTo>
                  <a:lnTo>
                    <a:pt x="25973" y="277045"/>
                  </a:lnTo>
                  <a:lnTo>
                    <a:pt x="25973" y="0"/>
                  </a:lnTo>
                  <a:close/>
                </a:path>
              </a:pathLst>
            </a:custGeom>
            <a:solidFill>
              <a:srgbClr val="000000"/>
            </a:solidFill>
            <a:ln w="4266" cap="flat">
              <a:noFill/>
              <a:prstDash val="solid"/>
              <a:miter/>
            </a:ln>
          </p:spPr>
          <p:txBody>
            <a:bodyPr rot="0" spcFirstLastPara="0" vertOverflow="overflow" horzOverflow="overflow" vert="horz" wrap="square" lIns="68580" tIns="34290" rIns="68580" bIns="34290" numCol="1" spcCol="0" rtlCol="0" fromWordArt="false" anchor="ctr" anchorCtr="false" forceAA="false" compatLnSpc="true">
              <a:noAutofit/>
            </a:bodyPr>
            <a:lstStyle/>
            <a:p>
              <a:endParaRPr lang="en-US" sz="1350"/>
            </a:p>
          </p:txBody>
        </p:sp>
        <p:sp>
          <p:nvSpPr>
            <p:cNvPr id="63" name="Freeform: Shape 28"/>
            <p:cNvSpPr/>
            <p:nvPr/>
          </p:nvSpPr>
          <p:spPr>
            <a:xfrm rot="-10800000">
              <a:off x="3737970" y="5169120"/>
              <a:ext cx="64932" cy="251071"/>
            </a:xfrm>
            <a:custGeom>
              <a:avLst/>
              <a:gdLst>
                <a:gd name="connsiteX0" fmla="*/ 0 w 64932"/>
                <a:gd name="connsiteY0" fmla="*/ 0 h 251071"/>
                <a:gd name="connsiteX1" fmla="*/ 64932 w 64932"/>
                <a:gd name="connsiteY1" fmla="*/ 0 h 251071"/>
                <a:gd name="connsiteX2" fmla="*/ 64932 w 64932"/>
                <a:gd name="connsiteY2" fmla="*/ 251072 h 251071"/>
                <a:gd name="connsiteX3" fmla="*/ 0 w 64932"/>
                <a:gd name="connsiteY3" fmla="*/ 251072 h 251071"/>
              </a:gdLst>
              <a:ahLst/>
              <a:cxnLst>
                <a:cxn ang="0">
                  <a:pos x="connsiteX0" y="connsiteY0"/>
                </a:cxn>
                <a:cxn ang="0">
                  <a:pos x="connsiteX1" y="connsiteY1"/>
                </a:cxn>
                <a:cxn ang="0">
                  <a:pos x="connsiteX2" y="connsiteY2"/>
                </a:cxn>
                <a:cxn ang="0">
                  <a:pos x="connsiteX3" y="connsiteY3"/>
                </a:cxn>
              </a:cxnLst>
              <a:rect l="l" t="t" r="r" b="b"/>
              <a:pathLst>
                <a:path w="64932" h="251071">
                  <a:moveTo>
                    <a:pt x="0" y="0"/>
                  </a:moveTo>
                  <a:lnTo>
                    <a:pt x="64932" y="0"/>
                  </a:lnTo>
                  <a:lnTo>
                    <a:pt x="64932" y="251072"/>
                  </a:lnTo>
                  <a:lnTo>
                    <a:pt x="0" y="251072"/>
                  </a:lnTo>
                  <a:close/>
                </a:path>
              </a:pathLst>
            </a:custGeom>
            <a:solidFill>
              <a:srgbClr val="000000"/>
            </a:solidFill>
            <a:ln w="4266" cap="flat">
              <a:noFill/>
              <a:prstDash val="solid"/>
              <a:miter/>
            </a:ln>
          </p:spPr>
          <p:txBody>
            <a:bodyPr rot="0" spcFirstLastPara="0" vertOverflow="overflow" horzOverflow="overflow" vert="horz" wrap="square" lIns="68580" tIns="34290" rIns="68580" bIns="34290" numCol="1" spcCol="0" rtlCol="0" fromWordArt="false" anchor="ctr" anchorCtr="false" forceAA="false" compatLnSpc="true">
              <a:noAutofit/>
            </a:bodyPr>
            <a:lstStyle/>
            <a:p>
              <a:endParaRPr lang="en-US" sz="1350"/>
            </a:p>
          </p:txBody>
        </p:sp>
        <p:sp>
          <p:nvSpPr>
            <p:cNvPr id="64" name="Freeform: Shape 29"/>
            <p:cNvSpPr/>
            <p:nvPr/>
          </p:nvSpPr>
          <p:spPr>
            <a:xfrm rot="-10800000">
              <a:off x="3647065" y="5255697"/>
              <a:ext cx="64932" cy="164495"/>
            </a:xfrm>
            <a:custGeom>
              <a:avLst/>
              <a:gdLst>
                <a:gd name="connsiteX0" fmla="*/ 0 w 64932"/>
                <a:gd name="connsiteY0" fmla="*/ 0 h 164495"/>
                <a:gd name="connsiteX1" fmla="*/ 64932 w 64932"/>
                <a:gd name="connsiteY1" fmla="*/ 0 h 164495"/>
                <a:gd name="connsiteX2" fmla="*/ 64932 w 64932"/>
                <a:gd name="connsiteY2" fmla="*/ 164495 h 164495"/>
                <a:gd name="connsiteX3" fmla="*/ 0 w 64932"/>
                <a:gd name="connsiteY3" fmla="*/ 164495 h 164495"/>
              </a:gdLst>
              <a:ahLst/>
              <a:cxnLst>
                <a:cxn ang="0">
                  <a:pos x="connsiteX0" y="connsiteY0"/>
                </a:cxn>
                <a:cxn ang="0">
                  <a:pos x="connsiteX1" y="connsiteY1"/>
                </a:cxn>
                <a:cxn ang="0">
                  <a:pos x="connsiteX2" y="connsiteY2"/>
                </a:cxn>
                <a:cxn ang="0">
                  <a:pos x="connsiteX3" y="connsiteY3"/>
                </a:cxn>
              </a:cxnLst>
              <a:rect l="l" t="t" r="r" b="b"/>
              <a:pathLst>
                <a:path w="64932" h="164495">
                  <a:moveTo>
                    <a:pt x="0" y="0"/>
                  </a:moveTo>
                  <a:lnTo>
                    <a:pt x="64932" y="0"/>
                  </a:lnTo>
                  <a:lnTo>
                    <a:pt x="64932" y="164495"/>
                  </a:lnTo>
                  <a:lnTo>
                    <a:pt x="0" y="164495"/>
                  </a:lnTo>
                  <a:close/>
                </a:path>
              </a:pathLst>
            </a:custGeom>
            <a:solidFill>
              <a:srgbClr val="000000"/>
            </a:solidFill>
            <a:ln w="4266" cap="flat">
              <a:noFill/>
              <a:prstDash val="solid"/>
              <a:miter/>
            </a:ln>
          </p:spPr>
          <p:txBody>
            <a:bodyPr rot="0" spcFirstLastPara="0" vertOverflow="overflow" horzOverflow="overflow" vert="horz" wrap="square" lIns="68580" tIns="34290" rIns="68580" bIns="34290" numCol="1" spcCol="0" rtlCol="0" fromWordArt="false" anchor="ctr" anchorCtr="false" forceAA="false" compatLnSpc="true">
              <a:noAutofit/>
            </a:bodyPr>
            <a:lstStyle/>
            <a:p>
              <a:endParaRPr lang="en-US" sz="1350"/>
            </a:p>
          </p:txBody>
        </p:sp>
        <p:sp>
          <p:nvSpPr>
            <p:cNvPr id="65" name="Freeform: Shape 30"/>
            <p:cNvSpPr/>
            <p:nvPr/>
          </p:nvSpPr>
          <p:spPr>
            <a:xfrm rot="-10800000">
              <a:off x="3556160" y="5333615"/>
              <a:ext cx="64932" cy="86576"/>
            </a:xfrm>
            <a:custGeom>
              <a:avLst/>
              <a:gdLst>
                <a:gd name="connsiteX0" fmla="*/ 0 w 64932"/>
                <a:gd name="connsiteY0" fmla="*/ 0 h 86576"/>
                <a:gd name="connsiteX1" fmla="*/ 64932 w 64932"/>
                <a:gd name="connsiteY1" fmla="*/ 0 h 86576"/>
                <a:gd name="connsiteX2" fmla="*/ 64932 w 64932"/>
                <a:gd name="connsiteY2" fmla="*/ 86576 h 86576"/>
                <a:gd name="connsiteX3" fmla="*/ 0 w 64932"/>
                <a:gd name="connsiteY3" fmla="*/ 86576 h 86576"/>
              </a:gdLst>
              <a:ahLst/>
              <a:cxnLst>
                <a:cxn ang="0">
                  <a:pos x="connsiteX0" y="connsiteY0"/>
                </a:cxn>
                <a:cxn ang="0">
                  <a:pos x="connsiteX1" y="connsiteY1"/>
                </a:cxn>
                <a:cxn ang="0">
                  <a:pos x="connsiteX2" y="connsiteY2"/>
                </a:cxn>
                <a:cxn ang="0">
                  <a:pos x="connsiteX3" y="connsiteY3"/>
                </a:cxn>
              </a:cxnLst>
              <a:rect l="l" t="t" r="r" b="b"/>
              <a:pathLst>
                <a:path w="64932" h="86576">
                  <a:moveTo>
                    <a:pt x="0" y="0"/>
                  </a:moveTo>
                  <a:lnTo>
                    <a:pt x="64932" y="0"/>
                  </a:lnTo>
                  <a:lnTo>
                    <a:pt x="64932" y="86576"/>
                  </a:lnTo>
                  <a:lnTo>
                    <a:pt x="0" y="86576"/>
                  </a:lnTo>
                  <a:close/>
                </a:path>
              </a:pathLst>
            </a:custGeom>
            <a:solidFill>
              <a:srgbClr val="000000"/>
            </a:solidFill>
            <a:ln w="4266" cap="flat">
              <a:noFill/>
              <a:prstDash val="solid"/>
              <a:miter/>
            </a:ln>
          </p:spPr>
          <p:txBody>
            <a:bodyPr rot="0" spcFirstLastPara="0" vertOverflow="overflow" horzOverflow="overflow" vert="horz" wrap="square" lIns="68580" tIns="34290" rIns="68580" bIns="34290" numCol="1" spcCol="0" rtlCol="0" fromWordArt="false" anchor="ctr" anchorCtr="false" forceAA="false" compatLnSpc="true">
              <a:noAutofit/>
            </a:bodyPr>
            <a:lstStyle/>
            <a:p>
              <a:endParaRPr lang="en-US" sz="1350"/>
            </a:p>
          </p:txBody>
        </p:sp>
        <p:sp>
          <p:nvSpPr>
            <p:cNvPr id="66" name="Freeform: Shape 31"/>
            <p:cNvSpPr/>
            <p:nvPr/>
          </p:nvSpPr>
          <p:spPr>
            <a:xfrm>
              <a:off x="3554385" y="5169120"/>
              <a:ext cx="140297" cy="140297"/>
            </a:xfrm>
            <a:custGeom>
              <a:avLst/>
              <a:gdLst>
                <a:gd name="connsiteX0" fmla="*/ 140297 w 140297"/>
                <a:gd name="connsiteY0" fmla="*/ 59478 h 140297"/>
                <a:gd name="connsiteX1" fmla="*/ 140297 w 140297"/>
                <a:gd name="connsiteY1" fmla="*/ 0 h 140297"/>
                <a:gd name="connsiteX2" fmla="*/ 80819 w 140297"/>
                <a:gd name="connsiteY2" fmla="*/ 0 h 140297"/>
                <a:gd name="connsiteX3" fmla="*/ 104455 w 140297"/>
                <a:gd name="connsiteY3" fmla="*/ 23635 h 140297"/>
                <a:gd name="connsiteX4" fmla="*/ 0 w 140297"/>
                <a:gd name="connsiteY4" fmla="*/ 128090 h 140297"/>
                <a:gd name="connsiteX5" fmla="*/ 12207 w 140297"/>
                <a:gd name="connsiteY5" fmla="*/ 140297 h 140297"/>
                <a:gd name="connsiteX6" fmla="*/ 116662 w 140297"/>
                <a:gd name="connsiteY6" fmla="*/ 35886 h 140297"/>
                <a:gd name="connsiteX7" fmla="*/ 140297 w 140297"/>
                <a:gd name="connsiteY7" fmla="*/ 59478 h 140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0297" h="140297">
                  <a:moveTo>
                    <a:pt x="140297" y="59478"/>
                  </a:moveTo>
                  <a:lnTo>
                    <a:pt x="140297" y="0"/>
                  </a:lnTo>
                  <a:lnTo>
                    <a:pt x="80819" y="0"/>
                  </a:lnTo>
                  <a:lnTo>
                    <a:pt x="104455" y="23635"/>
                  </a:lnTo>
                  <a:lnTo>
                    <a:pt x="0" y="128090"/>
                  </a:lnTo>
                  <a:lnTo>
                    <a:pt x="12207" y="140297"/>
                  </a:lnTo>
                  <a:lnTo>
                    <a:pt x="116662" y="35886"/>
                  </a:lnTo>
                  <a:lnTo>
                    <a:pt x="140297" y="59478"/>
                  </a:lnTo>
                  <a:close/>
                </a:path>
              </a:pathLst>
            </a:custGeom>
            <a:solidFill>
              <a:srgbClr val="000000"/>
            </a:solidFill>
            <a:ln w="4266" cap="flat">
              <a:noFill/>
              <a:prstDash val="solid"/>
              <a:miter/>
            </a:ln>
          </p:spPr>
          <p:txBody>
            <a:bodyPr rot="0" spcFirstLastPara="0" vertOverflow="overflow" horzOverflow="overflow" vert="horz" wrap="square" lIns="68580" tIns="34290" rIns="68580" bIns="34290" numCol="1" spcCol="0" rtlCol="0" fromWordArt="false" anchor="ctr" anchorCtr="false" forceAA="false" compatLnSpc="true">
              <a:noAutofit/>
            </a:bodyPr>
            <a:lstStyle/>
            <a:p>
              <a:endParaRPr lang="en-US" sz="1350"/>
            </a:p>
          </p:txBody>
        </p:sp>
      </p:grpSp>
      <p:sp>
        <p:nvSpPr>
          <p:cNvPr id="67" name="Rectangle: Rounded Corners 33"/>
          <p:cNvSpPr/>
          <p:nvPr/>
        </p:nvSpPr>
        <p:spPr>
          <a:xfrm>
            <a:off x="7366635" y="6849110"/>
            <a:ext cx="3550285" cy="956310"/>
          </a:xfrm>
          <a:prstGeom prst="roundRect">
            <a:avLst>
              <a:gd name="adj" fmla="val 5000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false" anchor="ctr" anchorCtr="false" forceAA="false" compatLnSpc="true">
            <a:noAutofit/>
          </a:bodyPr>
          <a:p>
            <a:pPr algn="ctr">
              <a:lnSpc>
                <a:spcPct val="130000"/>
              </a:lnSpc>
            </a:pPr>
            <a:r>
              <a:rPr lang="en-US" sz="2800" b="1" noProof="1"/>
              <a:t>Lorem Ipsum</a:t>
            </a:r>
            <a:endParaRPr lang="en-US" sz="2800" b="1" noProof="1"/>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7" name="Изображение" descr="Изображение"/>
          <p:cNvPicPr>
            <a:picLocks noChangeAspect="true"/>
          </p:cNvPicPr>
          <p:nvPr/>
        </p:nvPicPr>
        <p:blipFill>
          <a:blip r:embed="rId1"/>
          <a:stretch>
            <a:fillRect/>
          </a:stretch>
        </p:blipFill>
        <p:spPr>
          <a:xfrm>
            <a:off x="-1" y="4428"/>
            <a:ext cx="24384001" cy="5223544"/>
          </a:xfrm>
          <a:prstGeom prst="rect">
            <a:avLst/>
          </a:prstGeom>
          <a:ln w="12700">
            <a:miter lim="400000"/>
            <a:headEnd/>
            <a:tailEnd/>
          </a:ln>
        </p:spPr>
      </p:pic>
      <p:pic>
        <p:nvPicPr>
          <p:cNvPr id="228" name="Изображение" descr="Изображение"/>
          <p:cNvPicPr>
            <a:picLocks noChangeAspect="true"/>
          </p:cNvPicPr>
          <p:nvPr/>
        </p:nvPicPr>
        <p:blipFill>
          <a:blip r:embed="rId2"/>
          <a:stretch>
            <a:fillRect/>
          </a:stretch>
        </p:blipFill>
        <p:spPr>
          <a:xfrm>
            <a:off x="1491970" y="940539"/>
            <a:ext cx="3301400" cy="809619"/>
          </a:xfrm>
          <a:prstGeom prst="rect">
            <a:avLst/>
          </a:prstGeom>
          <a:ln w="12700">
            <a:miter lim="400000"/>
            <a:headEnd/>
            <a:tailEnd/>
          </a:ln>
        </p:spPr>
      </p:pic>
      <p:sp>
        <p:nvSpPr>
          <p:cNvPr id="157" name="Zeitgeist is an evolving blockchain for prediction markets and futarchy"/>
          <p:cNvSpPr txBox="true"/>
          <p:nvPr/>
        </p:nvSpPr>
        <p:spPr>
          <a:xfrm>
            <a:off x="11350678" y="495935"/>
            <a:ext cx="10926754" cy="932180"/>
          </a:xfrm>
          <a:prstGeom prst="rect">
            <a:avLst/>
          </a:prstGeom>
          <a:ln w="12700">
            <a:miter lim="400000"/>
          </a:ln>
        </p:spPr>
        <p:txBody>
          <a:bodyPr lIns="50800" tIns="50800" rIns="50800" bIns="50800" anchor="ctr">
            <a:spAutoFit/>
          </a:bodyPr>
          <a:lstStyle>
            <a:lvl1pPr algn="l">
              <a:defRPr sz="6000" b="1">
                <a:solidFill>
                  <a:srgbClr val="FFFFFF"/>
                </a:solidFill>
              </a:defRPr>
            </a:lvl1pPr>
          </a:lstStyle>
          <a:p>
            <a:r>
              <a:rPr lang="en-US" altLang="zh-CN" sz="5400">
                <a:latin typeface="微软雅黑" panose="020B0503020204020204" charset="-122"/>
                <a:ea typeface="微软雅黑" panose="020B0503020204020204" charset="-122"/>
              </a:rPr>
              <a:t>Brier</a:t>
            </a:r>
            <a:r>
              <a:rPr lang="zh-CN" altLang="en-US" sz="5400">
                <a:latin typeface="微软雅黑" panose="020B0503020204020204" charset="-122"/>
                <a:ea typeface="微软雅黑" panose="020B0503020204020204" charset="-122"/>
              </a:rPr>
              <a:t>分数</a:t>
            </a:r>
            <a:endParaRPr lang="zh-CN" altLang="en-US" sz="5400">
              <a:latin typeface="微软雅黑" panose="020B0503020204020204" charset="-122"/>
              <a:ea typeface="微软雅黑" panose="020B0503020204020204" charset="-122"/>
            </a:endParaRPr>
          </a:p>
        </p:txBody>
      </p:sp>
    </p:spTree>
  </p:cSld>
  <p:clrMapOvr>
    <a:masterClrMapping/>
  </p:clrMapOvr>
  <p:transition spd="med"/>
</p:sld>
</file>

<file path=ppt/theme/theme1.xml><?xml version="1.0" encoding="utf-8"?>
<a:theme xmlns:a="http://schemas.openxmlformats.org/drawingml/2006/main" name="21_BasicWhite">
  <a:themeElements>
    <a:clrScheme name="21_BasicWhite">
      <a:dk1>
        <a:srgbClr val="5E5E5E"/>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true">
          <a:gsLst>
            <a:gs pos="0">
              <a:schemeClr val="phClr">
                <a:tint val="50000"/>
                <a:satMod val="300000"/>
              </a:schemeClr>
            </a:gs>
            <a:gs pos="35000">
              <a:schemeClr val="phClr">
                <a:tint val="37000"/>
                <a:satMod val="300000"/>
              </a:schemeClr>
            </a:gs>
            <a:gs pos="100000">
              <a:schemeClr val="phClr">
                <a:tint val="15000"/>
                <a:satMod val="350000"/>
              </a:schemeClr>
            </a:gs>
          </a:gsLst>
          <a:lin ang="16200000" scaled="true"/>
        </a:gradFill>
        <a:gradFill rotWithShape="true">
          <a:gsLst>
            <a:gs pos="0">
              <a:schemeClr val="phClr">
                <a:tint val="100000"/>
                <a:shade val="100000"/>
                <a:satMod val="129999"/>
              </a:schemeClr>
            </a:gs>
            <a:gs pos="100000">
              <a:schemeClr val="phClr">
                <a:tint val="50000"/>
                <a:shade val="100000"/>
                <a:satMod val="350000"/>
              </a:schemeClr>
            </a:gs>
          </a:gsLst>
          <a:lin ang="16200000" scaled="false"/>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true">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true">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spPr>
      <a:bodyPr rot="0" spcFirstLastPara="1" vertOverflow="overflow" horzOverflow="overflow" vert="horz" wrap="square" lIns="50800" tIns="50800" rIns="50800" bIns="50800" numCol="1" spcCol="38100" rtlCol="0" anchor="ctr" upright="false">
        <a:spAutoFit/>
      </a:bodyPr>
      <a:lstStyle>
        <a:defPPr marL="0" marR="0" indent="0" algn="ctr" defTabSz="825500" rtl="0" fontAlgn="auto" latinLnBrk="0" hangingPunct="0">
          <a:lnSpc>
            <a:spcPct val="100000"/>
          </a:lnSpc>
          <a:spcBef>
            <a:spcPts val="0"/>
          </a:spcBef>
          <a:spcAft>
            <a:spcPts val="0"/>
          </a:spcAft>
          <a:buClrTx/>
          <a:buSzTx/>
          <a:buFontTx/>
          <a:buNone/>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spDef>
    <a:lnDef>
      <a:spPr>
        <a:noFill/>
        <a:ln w="25400" cap="flat">
          <a:solidFill>
            <a:srgbClr val="000000"/>
          </a:solidFill>
          <a:prstDash val="solid"/>
          <a:miter lim="400000"/>
        </a:ln>
      </a:spPr>
      <a:bodyPr rot="0" spcFirstLastPara="1" vertOverflow="overflow" horzOverflow="overflow" vert="horz" wrap="square" lIns="91439" tIns="45719" rIns="91439" bIns="45719" numCol="1" spcCol="38100" rtlCol="0" anchor="t" upright="false">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lnDef>
    <a:txDef>
      <a:spPr>
        <a:noFill/>
        <a:ln w="12700" cap="flat">
          <a:noFill/>
          <a:miter lim="400000"/>
        </a:ln>
      </a:spPr>
      <a:bodyPr rot="0" spcFirstLastPara="1" vertOverflow="overflow" horzOverflow="overflow" vert="horz" wrap="square" lIns="50800" tIns="50800" rIns="50800" bIns="50800" numCol="1" spcCol="38100" rtlCol="0" anchor="ctr" upright="false">
        <a:spAutoFit/>
      </a:bodyPr>
      <a:lstStyle>
        <a:defPPr marL="0" marR="0" indent="0" algn="ctr" defTabSz="2438400" rtl="0" fontAlgn="auto" latinLnBrk="0" hangingPunct="0">
          <a:lnSpc>
            <a:spcPct val="100000"/>
          </a:lnSpc>
          <a:spcBef>
            <a:spcPts val="0"/>
          </a:spcBef>
          <a:spcAft>
            <a:spcPts val="0"/>
          </a:spcAft>
          <a:buClrTx/>
          <a:buSzTx/>
          <a:buFontTx/>
          <a:buNone/>
          <a:defRPr kumimoji="0" sz="2400" b="0" i="0" u="none" strike="noStrike" cap="none" spc="0" normalizeH="0" baseline="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true">
          <a:gsLst>
            <a:gs pos="0">
              <a:schemeClr val="phClr">
                <a:tint val="50000"/>
                <a:satMod val="300000"/>
              </a:schemeClr>
            </a:gs>
            <a:gs pos="35000">
              <a:schemeClr val="phClr">
                <a:tint val="37000"/>
                <a:satMod val="300000"/>
              </a:schemeClr>
            </a:gs>
            <a:gs pos="100000">
              <a:schemeClr val="phClr">
                <a:tint val="15000"/>
                <a:satMod val="350000"/>
              </a:schemeClr>
            </a:gs>
          </a:gsLst>
          <a:lin ang="16200000" scaled="true"/>
        </a:gradFill>
        <a:gradFill rotWithShape="true">
          <a:gsLst>
            <a:gs pos="0">
              <a:schemeClr val="phClr">
                <a:tint val="100000"/>
                <a:shade val="100000"/>
                <a:satMod val="129999"/>
              </a:schemeClr>
            </a:gs>
            <a:gs pos="100000">
              <a:schemeClr val="phClr">
                <a:tint val="50000"/>
                <a:shade val="100000"/>
                <a:satMod val="350000"/>
              </a:schemeClr>
            </a:gs>
          </a:gsLst>
          <a:lin ang="16200000" scaled="false"/>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true">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true">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spPr>
      <a:bodyPr rot="0" spcFirstLastPara="1" vertOverflow="overflow" horzOverflow="overflow" vert="horz" wrap="square" lIns="50800" tIns="50800" rIns="50800" bIns="50800" numCol="1" spcCol="38100" rtlCol="0" anchor="ctr" upright="false">
        <a:spAutoFit/>
      </a:bodyPr>
      <a:lstStyle>
        <a:defPPr marL="0" marR="0" indent="0" algn="ctr" defTabSz="825500" rtl="0" fontAlgn="auto" latinLnBrk="0" hangingPunct="0">
          <a:lnSpc>
            <a:spcPct val="100000"/>
          </a:lnSpc>
          <a:spcBef>
            <a:spcPts val="0"/>
          </a:spcBef>
          <a:spcAft>
            <a:spcPts val="0"/>
          </a:spcAft>
          <a:buClrTx/>
          <a:buSzTx/>
          <a:buFontTx/>
          <a:buNone/>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spDef>
    <a:lnDef>
      <a:spPr>
        <a:noFill/>
        <a:ln w="25400" cap="flat">
          <a:solidFill>
            <a:srgbClr val="000000"/>
          </a:solidFill>
          <a:prstDash val="solid"/>
          <a:miter lim="400000"/>
        </a:ln>
      </a:spPr>
      <a:bodyPr rot="0" spcFirstLastPara="1" vertOverflow="overflow" horzOverflow="overflow" vert="horz" wrap="square" lIns="91439" tIns="45719" rIns="91439" bIns="45719" numCol="1" spcCol="38100" rtlCol="0" anchor="t" upright="false">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lnDef>
    <a:txDef>
      <a:spPr>
        <a:noFill/>
        <a:ln w="12700" cap="flat">
          <a:noFill/>
          <a:miter lim="400000"/>
        </a:ln>
      </a:spPr>
      <a:bodyPr rot="0" spcFirstLastPara="1" vertOverflow="overflow" horzOverflow="overflow" vert="horz" wrap="square" lIns="50800" tIns="50800" rIns="50800" bIns="50800" numCol="1" spcCol="38100" rtlCol="0" anchor="ctr" upright="false">
        <a:spAutoFit/>
      </a:bodyPr>
      <a:lstStyle>
        <a:defPPr marL="0" marR="0" indent="0" algn="ctr" defTabSz="2438400" rtl="0" fontAlgn="auto" latinLnBrk="0" hangingPunct="0">
          <a:lnSpc>
            <a:spcPct val="100000"/>
          </a:lnSpc>
          <a:spcBef>
            <a:spcPts val="0"/>
          </a:spcBef>
          <a:spcAft>
            <a:spcPts val="0"/>
          </a:spcAft>
          <a:buClrTx/>
          <a:buSzTx/>
          <a:buFontTx/>
          <a:buNone/>
          <a:defRPr kumimoji="0" sz="2400" b="0" i="0" u="none" strike="noStrike" cap="none" spc="0" normalizeH="0" baseline="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txDef>
  </a:objectDefaul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2010</Words>
  <Application>WPS Presentation</Application>
  <PresentationFormat/>
  <Paragraphs>177</Paragraphs>
  <Slides>17</Slides>
  <Notes>0</Notes>
  <HiddenSlides>0</HiddenSlides>
  <MMClips>0</MMClips>
  <ScaleCrop>false</ScaleCrop>
  <HeadingPairs>
    <vt:vector size="6" baseType="variant">
      <vt:variant>
        <vt:lpstr>已用的字体</vt:lpstr>
      </vt:variant>
      <vt:variant>
        <vt:i4>17</vt:i4>
      </vt:variant>
      <vt:variant>
        <vt:lpstr>主题</vt:lpstr>
      </vt:variant>
      <vt:variant>
        <vt:i4>1</vt:i4>
      </vt:variant>
      <vt:variant>
        <vt:lpstr>幻灯片标题</vt:lpstr>
      </vt:variant>
      <vt:variant>
        <vt:i4>17</vt:i4>
      </vt:variant>
    </vt:vector>
  </HeadingPairs>
  <TitlesOfParts>
    <vt:vector size="35" baseType="lpstr">
      <vt:lpstr>Arial</vt:lpstr>
      <vt:lpstr>宋体</vt:lpstr>
      <vt:lpstr>Wingdings</vt:lpstr>
      <vt:lpstr>Helvetica Neue</vt:lpstr>
      <vt:lpstr>Gubbi</vt:lpstr>
      <vt:lpstr>Helvetica Neue Medium</vt:lpstr>
      <vt:lpstr>微软雅黑</vt:lpstr>
      <vt:lpstr>Exo 2</vt:lpstr>
      <vt:lpstr>文泉驿微米黑</vt:lpstr>
      <vt:lpstr>Verdana</vt:lpstr>
      <vt:lpstr>Ubuntu</vt:lpstr>
      <vt:lpstr>DejaVu Sans</vt:lpstr>
      <vt:lpstr>宋体</vt:lpstr>
      <vt:lpstr>Arial Unicode MS</vt:lpstr>
      <vt:lpstr>Phetsarath OT</vt:lpstr>
      <vt:lpstr>Helvetica Neue</vt:lpstr>
      <vt:lpstr>Standard Symbols PS</vt:lpstr>
      <vt:lpstr>21_BasicWhite</vt:lpstr>
      <vt:lpstr>PowerPoint 演示文稿</vt:lpstr>
      <vt:lpstr>PowerPoint 演示文稿</vt:lpstr>
      <vt:lpstr>Prediction Market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whisker</cp:lastModifiedBy>
  <cp:revision>8</cp:revision>
  <dcterms:created xsi:type="dcterms:W3CDTF">2021-07-08T10:57:59Z</dcterms:created>
  <dcterms:modified xsi:type="dcterms:W3CDTF">2021-07-08T10:57:59Z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DA5B44CB0260448495252E22CB6DE979</vt:lpwstr>
  </property>
  <property fmtid="{D5CDD505-2E9C-101B-9397-08002B2CF9AE}" pid="3" name="KSOProductBuildVer">
    <vt:lpwstr>1033-11.1.0.9719</vt:lpwstr>
  </property>
</Properties>
</file>